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sldIdLst>
    <p:sldId id="257" r:id="rId2"/>
    <p:sldId id="298" r:id="rId3"/>
    <p:sldId id="314" r:id="rId4"/>
    <p:sldId id="271" r:id="rId5"/>
    <p:sldId id="272" r:id="rId6"/>
    <p:sldId id="315" r:id="rId7"/>
    <p:sldId id="316" r:id="rId8"/>
    <p:sldId id="317" r:id="rId9"/>
    <p:sldId id="284" r:id="rId10"/>
  </p:sldIdLst>
  <p:sldSz cx="9144000" cy="6858000" type="screen4x3"/>
  <p:notesSz cx="6858000" cy="9144000"/>
  <p:defaultTextStyle>
    <a:defPPr>
      <a:defRPr lang="uk-UA"/>
    </a:defPPr>
    <a:lvl1pPr algn="l" rtl="0" fontAlgn="base">
      <a:spcBef>
        <a:spcPct val="0"/>
      </a:spcBef>
      <a:spcAft>
        <a:spcPct val="0"/>
      </a:spcAft>
      <a:defRPr kern="1200" baseline="-25000">
        <a:solidFill>
          <a:schemeClr val="tx1"/>
        </a:solidFill>
        <a:latin typeface="Arial" charset="0"/>
        <a:ea typeface="+mn-ea"/>
        <a:cs typeface="+mn-cs"/>
      </a:defRPr>
    </a:lvl1pPr>
    <a:lvl2pPr marL="457200" algn="l" rtl="0" fontAlgn="base">
      <a:spcBef>
        <a:spcPct val="0"/>
      </a:spcBef>
      <a:spcAft>
        <a:spcPct val="0"/>
      </a:spcAft>
      <a:defRPr kern="1200" baseline="-25000">
        <a:solidFill>
          <a:schemeClr val="tx1"/>
        </a:solidFill>
        <a:latin typeface="Arial" charset="0"/>
        <a:ea typeface="+mn-ea"/>
        <a:cs typeface="+mn-cs"/>
      </a:defRPr>
    </a:lvl2pPr>
    <a:lvl3pPr marL="914400" algn="l" rtl="0" fontAlgn="base">
      <a:spcBef>
        <a:spcPct val="0"/>
      </a:spcBef>
      <a:spcAft>
        <a:spcPct val="0"/>
      </a:spcAft>
      <a:defRPr kern="1200" baseline="-25000">
        <a:solidFill>
          <a:schemeClr val="tx1"/>
        </a:solidFill>
        <a:latin typeface="Arial" charset="0"/>
        <a:ea typeface="+mn-ea"/>
        <a:cs typeface="+mn-cs"/>
      </a:defRPr>
    </a:lvl3pPr>
    <a:lvl4pPr marL="1371600" algn="l" rtl="0" fontAlgn="base">
      <a:spcBef>
        <a:spcPct val="0"/>
      </a:spcBef>
      <a:spcAft>
        <a:spcPct val="0"/>
      </a:spcAft>
      <a:defRPr kern="1200" baseline="-25000">
        <a:solidFill>
          <a:schemeClr val="tx1"/>
        </a:solidFill>
        <a:latin typeface="Arial" charset="0"/>
        <a:ea typeface="+mn-ea"/>
        <a:cs typeface="+mn-cs"/>
      </a:defRPr>
    </a:lvl4pPr>
    <a:lvl5pPr marL="1828800" algn="l" rtl="0" fontAlgn="base">
      <a:spcBef>
        <a:spcPct val="0"/>
      </a:spcBef>
      <a:spcAft>
        <a:spcPct val="0"/>
      </a:spcAft>
      <a:defRPr kern="1200" baseline="-25000">
        <a:solidFill>
          <a:schemeClr val="tx1"/>
        </a:solidFill>
        <a:latin typeface="Arial" charset="0"/>
        <a:ea typeface="+mn-ea"/>
        <a:cs typeface="+mn-cs"/>
      </a:defRPr>
    </a:lvl5pPr>
    <a:lvl6pPr marL="2286000" algn="l" defTabSz="914400" rtl="0" eaLnBrk="1" latinLnBrk="0" hangingPunct="1">
      <a:defRPr kern="1200" baseline="-25000">
        <a:solidFill>
          <a:schemeClr val="tx1"/>
        </a:solidFill>
        <a:latin typeface="Arial" charset="0"/>
        <a:ea typeface="+mn-ea"/>
        <a:cs typeface="+mn-cs"/>
      </a:defRPr>
    </a:lvl6pPr>
    <a:lvl7pPr marL="2743200" algn="l" defTabSz="914400" rtl="0" eaLnBrk="1" latinLnBrk="0" hangingPunct="1">
      <a:defRPr kern="1200" baseline="-25000">
        <a:solidFill>
          <a:schemeClr val="tx1"/>
        </a:solidFill>
        <a:latin typeface="Arial" charset="0"/>
        <a:ea typeface="+mn-ea"/>
        <a:cs typeface="+mn-cs"/>
      </a:defRPr>
    </a:lvl7pPr>
    <a:lvl8pPr marL="3200400" algn="l" defTabSz="914400" rtl="0" eaLnBrk="1" latinLnBrk="0" hangingPunct="1">
      <a:defRPr kern="1200" baseline="-25000">
        <a:solidFill>
          <a:schemeClr val="tx1"/>
        </a:solidFill>
        <a:latin typeface="Arial" charset="0"/>
        <a:ea typeface="+mn-ea"/>
        <a:cs typeface="+mn-cs"/>
      </a:defRPr>
    </a:lvl8pPr>
    <a:lvl9pPr marL="3657600" algn="l" defTabSz="914400" rtl="0" eaLnBrk="1" latinLnBrk="0" hangingPunct="1">
      <a:defRPr kern="1200" baseline="-250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99"/>
    <a:srgbClr val="CC0066"/>
    <a:srgbClr val="FF33CC"/>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641" autoAdjust="0"/>
    <p:restoredTop sz="94286" autoAdjust="0"/>
  </p:normalViewPr>
  <p:slideViewPr>
    <p:cSldViewPr>
      <p:cViewPr varScale="1">
        <p:scale>
          <a:sx n="46" d="100"/>
          <a:sy n="46" d="100"/>
        </p:scale>
        <p:origin x="902" y="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baseline="0">
                <a:latin typeface="+mn-lt"/>
              </a:defRPr>
            </a:lvl1pPr>
          </a:lstStyle>
          <a:p>
            <a:pPr>
              <a:defRPr/>
            </a:pPr>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baseline="0">
                <a:latin typeface="+mn-lt"/>
              </a:defRPr>
            </a:lvl1pPr>
          </a:lstStyle>
          <a:p>
            <a:pPr>
              <a:defRPr/>
            </a:pPr>
            <a:fld id="{9EF7D554-9552-46CC-84C1-40748C70EA57}" type="datetimeFigureOut">
              <a:rPr lang="uk-UA"/>
              <a:pPr>
                <a:defRPr/>
              </a:pPr>
              <a:t>28.10.2013</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uk-UA" noProof="0" smtClean="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uk-UA" noProof="0" smtClean="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baseline="0">
                <a:latin typeface="+mn-lt"/>
              </a:defRPr>
            </a:lvl1pPr>
          </a:lstStyle>
          <a:p>
            <a:pPr>
              <a:defRPr/>
            </a:pPr>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baseline="0">
                <a:latin typeface="+mn-lt"/>
              </a:defRPr>
            </a:lvl1pPr>
          </a:lstStyle>
          <a:p>
            <a:pPr>
              <a:defRPr/>
            </a:pPr>
            <a:fld id="{AC5012C2-854E-4C95-96C1-559297E94DDE}" type="slidenum">
              <a:rPr lang="uk-UA"/>
              <a:pPr>
                <a:defRPr/>
              </a:pPr>
              <a:t>‹#›</a:t>
            </a:fld>
            <a:endParaRPr lang="uk-UA"/>
          </a:p>
        </p:txBody>
      </p:sp>
    </p:spTree>
    <p:extLst>
      <p:ext uri="{BB962C8B-B14F-4D97-AF65-F5344CB8AC3E}">
        <p14:creationId xmlns:p14="http://schemas.microsoft.com/office/powerpoint/2010/main" val="42251066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Образ слайда 1"/>
          <p:cNvSpPr>
            <a:spLocks noGrp="1" noRot="1" noChangeAspect="1" noTextEdit="1"/>
          </p:cNvSpPr>
          <p:nvPr>
            <p:ph type="sldImg"/>
          </p:nvPr>
        </p:nvSpPr>
        <p:spPr bwMode="auto">
          <a:noFill/>
          <a:ln>
            <a:solidFill>
              <a:srgbClr val="000000"/>
            </a:solidFill>
            <a:miter lim="800000"/>
            <a:headEnd/>
            <a:tailEnd/>
          </a:ln>
        </p:spPr>
      </p:sp>
      <p:sp>
        <p:nvSpPr>
          <p:cNvPr id="10243"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41988"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05D0A8C-7F62-48A1-8445-30E6283B887B}" type="slidenum">
              <a:rPr lang="uk-UA" smtClean="0"/>
              <a:pPr fontAlgn="base">
                <a:spcBef>
                  <a:spcPct val="0"/>
                </a:spcBef>
                <a:spcAft>
                  <a:spcPct val="0"/>
                </a:spcAft>
                <a:defRPr/>
              </a:pPr>
              <a:t>1</a:t>
            </a:fld>
            <a:endParaRPr lang="uk-UA" smtClean="0"/>
          </a:p>
        </p:txBody>
      </p:sp>
    </p:spTree>
    <p:extLst>
      <p:ext uri="{BB962C8B-B14F-4D97-AF65-F5344CB8AC3E}">
        <p14:creationId xmlns:p14="http://schemas.microsoft.com/office/powerpoint/2010/main" val="3454271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TextEdit="1"/>
          </p:cNvSpPr>
          <p:nvPr>
            <p:ph type="sldImg"/>
          </p:nvPr>
        </p:nvSpPr>
        <p:spPr bwMode="auto">
          <a:noFill/>
          <a:ln>
            <a:solidFill>
              <a:srgbClr val="000000"/>
            </a:solidFill>
            <a:miter lim="800000"/>
            <a:headEnd/>
            <a:tailEnd/>
          </a:ln>
        </p:spPr>
      </p:sp>
      <p:sp>
        <p:nvSpPr>
          <p:cNvPr id="11267"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0161593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spect="1" noTextEdit="1"/>
          </p:cNvSpPr>
          <p:nvPr>
            <p:ph type="sldImg"/>
          </p:nvPr>
        </p:nvSpPr>
        <p:spPr bwMode="auto">
          <a:noFill/>
          <a:ln>
            <a:solidFill>
              <a:srgbClr val="000000"/>
            </a:solidFill>
            <a:miter lim="800000"/>
            <a:headEnd/>
            <a:tailEnd/>
          </a:ln>
        </p:spPr>
      </p:sp>
      <p:sp>
        <p:nvSpPr>
          <p:cNvPr id="12291" name="Rectangle 3"/>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26703449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Образ слайда 1"/>
          <p:cNvSpPr>
            <a:spLocks noGrp="1" noRot="1" noChangeAspect="1" noTextEdit="1"/>
          </p:cNvSpPr>
          <p:nvPr>
            <p:ph type="sldImg"/>
          </p:nvPr>
        </p:nvSpPr>
        <p:spPr bwMode="auto">
          <a:noFill/>
          <a:ln>
            <a:solidFill>
              <a:srgbClr val="000000"/>
            </a:solidFill>
            <a:miter lim="800000"/>
            <a:headEnd/>
            <a:tailEnd/>
          </a:ln>
        </p:spPr>
      </p:sp>
      <p:sp>
        <p:nvSpPr>
          <p:cNvPr id="13315"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4276"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81394C-4E9C-4BAC-AA3C-EAB1D209A3B4}" type="slidenum">
              <a:rPr lang="uk-UA" smtClean="0"/>
              <a:pPr fontAlgn="base">
                <a:spcBef>
                  <a:spcPct val="0"/>
                </a:spcBef>
                <a:spcAft>
                  <a:spcPct val="0"/>
                </a:spcAft>
                <a:defRPr/>
              </a:pPr>
              <a:t>4</a:t>
            </a:fld>
            <a:endParaRPr lang="uk-UA" smtClean="0"/>
          </a:p>
        </p:txBody>
      </p:sp>
    </p:spTree>
    <p:extLst>
      <p:ext uri="{BB962C8B-B14F-4D97-AF65-F5344CB8AC3E}">
        <p14:creationId xmlns:p14="http://schemas.microsoft.com/office/powerpoint/2010/main" val="7849337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TextEdit="1"/>
          </p:cNvSpPr>
          <p:nvPr>
            <p:ph type="sldImg"/>
          </p:nvPr>
        </p:nvSpPr>
        <p:spPr bwMode="auto">
          <a:noFill/>
          <a:ln>
            <a:solidFill>
              <a:srgbClr val="000000"/>
            </a:solidFill>
            <a:miter lim="800000"/>
            <a:headEnd/>
            <a:tailEnd/>
          </a:ln>
        </p:spPr>
      </p:sp>
      <p:sp>
        <p:nvSpPr>
          <p:cNvPr id="14339"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extLst>
      <p:ext uri="{BB962C8B-B14F-4D97-AF65-F5344CB8AC3E}">
        <p14:creationId xmlns:p14="http://schemas.microsoft.com/office/powerpoint/2010/main" val="10767430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TextEdit="1"/>
          </p:cNvSpPr>
          <p:nvPr>
            <p:ph type="sldImg"/>
          </p:nvPr>
        </p:nvSpPr>
        <p:spPr bwMode="auto">
          <a:noFill/>
          <a:ln>
            <a:solidFill>
              <a:srgbClr val="000000"/>
            </a:solidFill>
            <a:miter lim="800000"/>
            <a:headEnd/>
            <a:tailEnd/>
          </a:ln>
        </p:spPr>
      </p:sp>
      <p:sp>
        <p:nvSpPr>
          <p:cNvPr id="15363"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4721043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Образ слайда 1"/>
          <p:cNvSpPr>
            <a:spLocks noGrp="1" noRot="1" noChangeAspect="1" noTextEdit="1"/>
          </p:cNvSpPr>
          <p:nvPr>
            <p:ph type="sldImg"/>
          </p:nvPr>
        </p:nvSpPr>
        <p:spPr bwMode="auto">
          <a:noFill/>
          <a:ln>
            <a:solidFill>
              <a:srgbClr val="000000"/>
            </a:solidFill>
            <a:miter lim="800000"/>
            <a:headEnd/>
            <a:tailEnd/>
          </a:ln>
        </p:spPr>
      </p:sp>
      <p:sp>
        <p:nvSpPr>
          <p:cNvPr id="16387"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1444"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E52104D-C5D5-4EA0-9358-9F30F8544B05}" type="slidenum">
              <a:rPr lang="uk-UA" smtClean="0"/>
              <a:pPr fontAlgn="base">
                <a:spcBef>
                  <a:spcPct val="0"/>
                </a:spcBef>
                <a:spcAft>
                  <a:spcPct val="0"/>
                </a:spcAft>
                <a:defRPr/>
              </a:pPr>
              <a:t>9</a:t>
            </a:fld>
            <a:endParaRPr lang="uk-UA" smtClean="0"/>
          </a:p>
        </p:txBody>
      </p:sp>
    </p:spTree>
    <p:extLst>
      <p:ext uri="{BB962C8B-B14F-4D97-AF65-F5344CB8AC3E}">
        <p14:creationId xmlns:p14="http://schemas.microsoft.com/office/powerpoint/2010/main" val="24449801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lvl1pPr>
              <a:defRPr/>
            </a:lvl1pPr>
          </a:lstStyle>
          <a:p>
            <a:pPr>
              <a:defRPr/>
            </a:pPr>
            <a:fld id="{A388759B-BAD2-4AB4-98C8-F65F40B99FA3}" type="datetime1">
              <a:rPr lang="uk-UA"/>
              <a:pPr>
                <a:defRPr/>
              </a:pPr>
              <a:t>28.10.2013</a:t>
            </a:fld>
            <a:endParaRPr lang="uk-UA"/>
          </a:p>
        </p:txBody>
      </p:sp>
      <p:sp>
        <p:nvSpPr>
          <p:cNvPr id="5" name="Нижний колонтитул 4"/>
          <p:cNvSpPr>
            <a:spLocks noGrp="1"/>
          </p:cNvSpPr>
          <p:nvPr>
            <p:ph type="ftr" sz="quarter" idx="11"/>
          </p:nvPr>
        </p:nvSpPr>
        <p:spPr/>
        <p:txBody>
          <a:bodyPr/>
          <a:lstStyle>
            <a:lvl1pPr>
              <a:defRPr/>
            </a:lvl1pPr>
          </a:lstStyle>
          <a:p>
            <a:pPr>
              <a:defRPr/>
            </a:pPr>
            <a:endParaRPr lang="uk-UA"/>
          </a:p>
        </p:txBody>
      </p:sp>
      <p:sp>
        <p:nvSpPr>
          <p:cNvPr id="6" name="Номер слайда 5"/>
          <p:cNvSpPr>
            <a:spLocks noGrp="1"/>
          </p:cNvSpPr>
          <p:nvPr>
            <p:ph type="sldNum" sz="quarter" idx="12"/>
          </p:nvPr>
        </p:nvSpPr>
        <p:spPr/>
        <p:txBody>
          <a:bodyPr/>
          <a:lstStyle>
            <a:lvl1pPr>
              <a:defRPr/>
            </a:lvl1pPr>
          </a:lstStyle>
          <a:p>
            <a:pPr>
              <a:defRPr/>
            </a:pPr>
            <a:fld id="{C74D1AE3-DB30-4C88-B7E7-2A12800EFA36}" type="slidenum">
              <a:rPr lang="uk-UA"/>
              <a:pPr>
                <a:defRPr/>
              </a:pPr>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pPr>
              <a:defRPr/>
            </a:pPr>
            <a:fld id="{44AE161C-0773-4C64-833C-E403D7B11895}" type="datetime1">
              <a:rPr lang="uk-UA"/>
              <a:pPr>
                <a:defRPr/>
              </a:pPr>
              <a:t>28.10.2013</a:t>
            </a:fld>
            <a:endParaRPr lang="uk-UA"/>
          </a:p>
        </p:txBody>
      </p:sp>
      <p:sp>
        <p:nvSpPr>
          <p:cNvPr id="5" name="Нижний колонтитул 4"/>
          <p:cNvSpPr>
            <a:spLocks noGrp="1"/>
          </p:cNvSpPr>
          <p:nvPr>
            <p:ph type="ftr" sz="quarter" idx="11"/>
          </p:nvPr>
        </p:nvSpPr>
        <p:spPr/>
        <p:txBody>
          <a:bodyPr/>
          <a:lstStyle>
            <a:lvl1pPr>
              <a:defRPr/>
            </a:lvl1pPr>
          </a:lstStyle>
          <a:p>
            <a:pPr>
              <a:defRPr/>
            </a:pPr>
            <a:endParaRPr lang="uk-UA"/>
          </a:p>
        </p:txBody>
      </p:sp>
      <p:sp>
        <p:nvSpPr>
          <p:cNvPr id="6" name="Номер слайда 5"/>
          <p:cNvSpPr>
            <a:spLocks noGrp="1"/>
          </p:cNvSpPr>
          <p:nvPr>
            <p:ph type="sldNum" sz="quarter" idx="12"/>
          </p:nvPr>
        </p:nvSpPr>
        <p:spPr/>
        <p:txBody>
          <a:bodyPr/>
          <a:lstStyle>
            <a:lvl1pPr>
              <a:defRPr/>
            </a:lvl1pPr>
          </a:lstStyle>
          <a:p>
            <a:pPr>
              <a:defRPr/>
            </a:pPr>
            <a:fld id="{CBD40CCE-9359-4DB5-A30E-717755C615B1}" type="slidenum">
              <a:rPr lang="uk-UA"/>
              <a:pPr>
                <a:defRPr/>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pPr>
              <a:defRPr/>
            </a:pPr>
            <a:fld id="{98F41DDE-E98E-47EF-A11B-0BCAE24B8928}" type="datetime1">
              <a:rPr lang="uk-UA"/>
              <a:pPr>
                <a:defRPr/>
              </a:pPr>
              <a:t>28.10.2013</a:t>
            </a:fld>
            <a:endParaRPr lang="uk-UA"/>
          </a:p>
        </p:txBody>
      </p:sp>
      <p:sp>
        <p:nvSpPr>
          <p:cNvPr id="5" name="Нижний колонтитул 4"/>
          <p:cNvSpPr>
            <a:spLocks noGrp="1"/>
          </p:cNvSpPr>
          <p:nvPr>
            <p:ph type="ftr" sz="quarter" idx="11"/>
          </p:nvPr>
        </p:nvSpPr>
        <p:spPr/>
        <p:txBody>
          <a:bodyPr/>
          <a:lstStyle>
            <a:lvl1pPr>
              <a:defRPr/>
            </a:lvl1pPr>
          </a:lstStyle>
          <a:p>
            <a:pPr>
              <a:defRPr/>
            </a:pPr>
            <a:endParaRPr lang="uk-UA"/>
          </a:p>
        </p:txBody>
      </p:sp>
      <p:sp>
        <p:nvSpPr>
          <p:cNvPr id="6" name="Номер слайда 5"/>
          <p:cNvSpPr>
            <a:spLocks noGrp="1"/>
          </p:cNvSpPr>
          <p:nvPr>
            <p:ph type="sldNum" sz="quarter" idx="12"/>
          </p:nvPr>
        </p:nvSpPr>
        <p:spPr/>
        <p:txBody>
          <a:bodyPr/>
          <a:lstStyle>
            <a:lvl1pPr>
              <a:defRPr/>
            </a:lvl1pPr>
          </a:lstStyle>
          <a:p>
            <a:pPr>
              <a:defRPr/>
            </a:pPr>
            <a:fld id="{CC718A9B-45EB-4736-8566-D63FFDF8F4A2}" type="slidenum">
              <a:rPr lang="uk-UA"/>
              <a:pPr>
                <a:defRPr/>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pPr>
              <a:defRPr/>
            </a:pPr>
            <a:fld id="{9522B6F4-B758-4B71-8D44-E152527F6A3D}" type="datetime1">
              <a:rPr lang="uk-UA"/>
              <a:pPr>
                <a:defRPr/>
              </a:pPr>
              <a:t>28.10.2013</a:t>
            </a:fld>
            <a:endParaRPr lang="uk-UA"/>
          </a:p>
        </p:txBody>
      </p:sp>
      <p:sp>
        <p:nvSpPr>
          <p:cNvPr id="5" name="Нижний колонтитул 4"/>
          <p:cNvSpPr>
            <a:spLocks noGrp="1"/>
          </p:cNvSpPr>
          <p:nvPr>
            <p:ph type="ftr" sz="quarter" idx="11"/>
          </p:nvPr>
        </p:nvSpPr>
        <p:spPr/>
        <p:txBody>
          <a:bodyPr/>
          <a:lstStyle>
            <a:lvl1pPr>
              <a:defRPr/>
            </a:lvl1pPr>
          </a:lstStyle>
          <a:p>
            <a:pPr>
              <a:defRPr/>
            </a:pPr>
            <a:endParaRPr lang="uk-UA"/>
          </a:p>
        </p:txBody>
      </p:sp>
      <p:sp>
        <p:nvSpPr>
          <p:cNvPr id="6" name="Номер слайда 5"/>
          <p:cNvSpPr>
            <a:spLocks noGrp="1"/>
          </p:cNvSpPr>
          <p:nvPr>
            <p:ph type="sldNum" sz="quarter" idx="12"/>
          </p:nvPr>
        </p:nvSpPr>
        <p:spPr/>
        <p:txBody>
          <a:bodyPr/>
          <a:lstStyle>
            <a:lvl1pPr>
              <a:defRPr/>
            </a:lvl1pPr>
          </a:lstStyle>
          <a:p>
            <a:pPr>
              <a:defRPr/>
            </a:pPr>
            <a:fld id="{3C35AB34-6943-4135-915A-ADA8CC4DB549}" type="slidenum">
              <a:rPr lang="uk-UA"/>
              <a:pPr>
                <a:defRPr/>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E9BAF73A-6AA5-46EE-A679-9294C7111F7C}" type="datetime1">
              <a:rPr lang="uk-UA"/>
              <a:pPr>
                <a:defRPr/>
              </a:pPr>
              <a:t>28.10.2013</a:t>
            </a:fld>
            <a:endParaRPr lang="uk-UA"/>
          </a:p>
        </p:txBody>
      </p:sp>
      <p:sp>
        <p:nvSpPr>
          <p:cNvPr id="5" name="Нижний колонтитул 4"/>
          <p:cNvSpPr>
            <a:spLocks noGrp="1"/>
          </p:cNvSpPr>
          <p:nvPr>
            <p:ph type="ftr" sz="quarter" idx="11"/>
          </p:nvPr>
        </p:nvSpPr>
        <p:spPr/>
        <p:txBody>
          <a:bodyPr/>
          <a:lstStyle>
            <a:lvl1pPr>
              <a:defRPr/>
            </a:lvl1pPr>
          </a:lstStyle>
          <a:p>
            <a:pPr>
              <a:defRPr/>
            </a:pPr>
            <a:endParaRPr lang="uk-UA"/>
          </a:p>
        </p:txBody>
      </p:sp>
      <p:sp>
        <p:nvSpPr>
          <p:cNvPr id="6" name="Номер слайда 5"/>
          <p:cNvSpPr>
            <a:spLocks noGrp="1"/>
          </p:cNvSpPr>
          <p:nvPr>
            <p:ph type="sldNum" sz="quarter" idx="12"/>
          </p:nvPr>
        </p:nvSpPr>
        <p:spPr/>
        <p:txBody>
          <a:bodyPr/>
          <a:lstStyle>
            <a:lvl1pPr>
              <a:defRPr/>
            </a:lvl1pPr>
          </a:lstStyle>
          <a:p>
            <a:pPr>
              <a:defRPr/>
            </a:pPr>
            <a:fld id="{91BD6158-3B80-4AD4-891F-F15C56E7C868}" type="slidenum">
              <a:rPr lang="uk-UA"/>
              <a:pPr>
                <a:defRPr/>
              </a:pPr>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3"/>
          <p:cNvSpPr>
            <a:spLocks noGrp="1"/>
          </p:cNvSpPr>
          <p:nvPr>
            <p:ph type="dt" sz="half" idx="10"/>
          </p:nvPr>
        </p:nvSpPr>
        <p:spPr/>
        <p:txBody>
          <a:bodyPr/>
          <a:lstStyle>
            <a:lvl1pPr>
              <a:defRPr/>
            </a:lvl1pPr>
          </a:lstStyle>
          <a:p>
            <a:pPr>
              <a:defRPr/>
            </a:pPr>
            <a:fld id="{6CF43637-4570-4EA3-BA11-5CA62391A15B}" type="datetime1">
              <a:rPr lang="uk-UA"/>
              <a:pPr>
                <a:defRPr/>
              </a:pPr>
              <a:t>28.10.2013</a:t>
            </a:fld>
            <a:endParaRPr lang="uk-UA"/>
          </a:p>
        </p:txBody>
      </p:sp>
      <p:sp>
        <p:nvSpPr>
          <p:cNvPr id="6" name="Нижний колонтитул 4"/>
          <p:cNvSpPr>
            <a:spLocks noGrp="1"/>
          </p:cNvSpPr>
          <p:nvPr>
            <p:ph type="ftr" sz="quarter" idx="11"/>
          </p:nvPr>
        </p:nvSpPr>
        <p:spPr/>
        <p:txBody>
          <a:bodyPr/>
          <a:lstStyle>
            <a:lvl1pPr>
              <a:defRPr/>
            </a:lvl1pPr>
          </a:lstStyle>
          <a:p>
            <a:pPr>
              <a:defRPr/>
            </a:pPr>
            <a:endParaRPr lang="uk-UA"/>
          </a:p>
        </p:txBody>
      </p:sp>
      <p:sp>
        <p:nvSpPr>
          <p:cNvPr id="7" name="Номер слайда 5"/>
          <p:cNvSpPr>
            <a:spLocks noGrp="1"/>
          </p:cNvSpPr>
          <p:nvPr>
            <p:ph type="sldNum" sz="quarter" idx="12"/>
          </p:nvPr>
        </p:nvSpPr>
        <p:spPr/>
        <p:txBody>
          <a:bodyPr/>
          <a:lstStyle>
            <a:lvl1pPr>
              <a:defRPr/>
            </a:lvl1pPr>
          </a:lstStyle>
          <a:p>
            <a:pPr>
              <a:defRPr/>
            </a:pPr>
            <a:fld id="{F75ABCD1-9822-460B-8CAB-3D7C372B370A}" type="slidenum">
              <a:rPr lang="uk-UA"/>
              <a:pPr>
                <a:defRPr/>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3"/>
          <p:cNvSpPr>
            <a:spLocks noGrp="1"/>
          </p:cNvSpPr>
          <p:nvPr>
            <p:ph type="dt" sz="half" idx="10"/>
          </p:nvPr>
        </p:nvSpPr>
        <p:spPr/>
        <p:txBody>
          <a:bodyPr/>
          <a:lstStyle>
            <a:lvl1pPr>
              <a:defRPr/>
            </a:lvl1pPr>
          </a:lstStyle>
          <a:p>
            <a:pPr>
              <a:defRPr/>
            </a:pPr>
            <a:fld id="{D697251F-4E16-424B-96E6-0D878DC965EB}" type="datetime1">
              <a:rPr lang="uk-UA"/>
              <a:pPr>
                <a:defRPr/>
              </a:pPr>
              <a:t>28.10.2013</a:t>
            </a:fld>
            <a:endParaRPr lang="uk-UA"/>
          </a:p>
        </p:txBody>
      </p:sp>
      <p:sp>
        <p:nvSpPr>
          <p:cNvPr id="8" name="Нижний колонтитул 4"/>
          <p:cNvSpPr>
            <a:spLocks noGrp="1"/>
          </p:cNvSpPr>
          <p:nvPr>
            <p:ph type="ftr" sz="quarter" idx="11"/>
          </p:nvPr>
        </p:nvSpPr>
        <p:spPr/>
        <p:txBody>
          <a:bodyPr/>
          <a:lstStyle>
            <a:lvl1pPr>
              <a:defRPr/>
            </a:lvl1pPr>
          </a:lstStyle>
          <a:p>
            <a:pPr>
              <a:defRPr/>
            </a:pPr>
            <a:endParaRPr lang="uk-UA"/>
          </a:p>
        </p:txBody>
      </p:sp>
      <p:sp>
        <p:nvSpPr>
          <p:cNvPr id="9" name="Номер слайда 5"/>
          <p:cNvSpPr>
            <a:spLocks noGrp="1"/>
          </p:cNvSpPr>
          <p:nvPr>
            <p:ph type="sldNum" sz="quarter" idx="12"/>
          </p:nvPr>
        </p:nvSpPr>
        <p:spPr/>
        <p:txBody>
          <a:bodyPr/>
          <a:lstStyle>
            <a:lvl1pPr>
              <a:defRPr/>
            </a:lvl1pPr>
          </a:lstStyle>
          <a:p>
            <a:pPr>
              <a:defRPr/>
            </a:pPr>
            <a:fld id="{B3623228-60AA-4113-8B8F-577CB702A8EF}" type="slidenum">
              <a:rPr lang="uk-UA"/>
              <a:pPr>
                <a:defRPr/>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3"/>
          <p:cNvSpPr>
            <a:spLocks noGrp="1"/>
          </p:cNvSpPr>
          <p:nvPr>
            <p:ph type="dt" sz="half" idx="10"/>
          </p:nvPr>
        </p:nvSpPr>
        <p:spPr/>
        <p:txBody>
          <a:bodyPr/>
          <a:lstStyle>
            <a:lvl1pPr>
              <a:defRPr/>
            </a:lvl1pPr>
          </a:lstStyle>
          <a:p>
            <a:pPr>
              <a:defRPr/>
            </a:pPr>
            <a:fld id="{074277E4-DBF2-43B7-936C-11CBCB27D8E6}" type="datetime1">
              <a:rPr lang="uk-UA"/>
              <a:pPr>
                <a:defRPr/>
              </a:pPr>
              <a:t>28.10.2013</a:t>
            </a:fld>
            <a:endParaRPr lang="uk-UA"/>
          </a:p>
        </p:txBody>
      </p:sp>
      <p:sp>
        <p:nvSpPr>
          <p:cNvPr id="4" name="Нижний колонтитул 4"/>
          <p:cNvSpPr>
            <a:spLocks noGrp="1"/>
          </p:cNvSpPr>
          <p:nvPr>
            <p:ph type="ftr" sz="quarter" idx="11"/>
          </p:nvPr>
        </p:nvSpPr>
        <p:spPr/>
        <p:txBody>
          <a:bodyPr/>
          <a:lstStyle>
            <a:lvl1pPr>
              <a:defRPr/>
            </a:lvl1pPr>
          </a:lstStyle>
          <a:p>
            <a:pPr>
              <a:defRPr/>
            </a:pPr>
            <a:endParaRPr lang="uk-UA"/>
          </a:p>
        </p:txBody>
      </p:sp>
      <p:sp>
        <p:nvSpPr>
          <p:cNvPr id="5" name="Номер слайда 5"/>
          <p:cNvSpPr>
            <a:spLocks noGrp="1"/>
          </p:cNvSpPr>
          <p:nvPr>
            <p:ph type="sldNum" sz="quarter" idx="12"/>
          </p:nvPr>
        </p:nvSpPr>
        <p:spPr/>
        <p:txBody>
          <a:bodyPr/>
          <a:lstStyle>
            <a:lvl1pPr>
              <a:defRPr/>
            </a:lvl1pPr>
          </a:lstStyle>
          <a:p>
            <a:pPr>
              <a:defRPr/>
            </a:pPr>
            <a:fld id="{30CF8DDF-63E1-4278-A831-E5BEC2A54D09}" type="slidenum">
              <a:rPr lang="uk-UA"/>
              <a:pPr>
                <a:defRPr/>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1C9A6FC8-20AA-4987-9B6A-EAB634C3BC19}" type="datetime1">
              <a:rPr lang="uk-UA"/>
              <a:pPr>
                <a:defRPr/>
              </a:pPr>
              <a:t>28.10.2013</a:t>
            </a:fld>
            <a:endParaRPr lang="uk-UA"/>
          </a:p>
        </p:txBody>
      </p:sp>
      <p:sp>
        <p:nvSpPr>
          <p:cNvPr id="3" name="Нижний колонтитул 4"/>
          <p:cNvSpPr>
            <a:spLocks noGrp="1"/>
          </p:cNvSpPr>
          <p:nvPr>
            <p:ph type="ftr" sz="quarter" idx="11"/>
          </p:nvPr>
        </p:nvSpPr>
        <p:spPr/>
        <p:txBody>
          <a:bodyPr/>
          <a:lstStyle>
            <a:lvl1pPr>
              <a:defRPr/>
            </a:lvl1pPr>
          </a:lstStyle>
          <a:p>
            <a:pPr>
              <a:defRPr/>
            </a:pPr>
            <a:endParaRPr lang="uk-UA"/>
          </a:p>
        </p:txBody>
      </p:sp>
      <p:sp>
        <p:nvSpPr>
          <p:cNvPr id="4" name="Номер слайда 5"/>
          <p:cNvSpPr>
            <a:spLocks noGrp="1"/>
          </p:cNvSpPr>
          <p:nvPr>
            <p:ph type="sldNum" sz="quarter" idx="12"/>
          </p:nvPr>
        </p:nvSpPr>
        <p:spPr/>
        <p:txBody>
          <a:bodyPr/>
          <a:lstStyle>
            <a:lvl1pPr>
              <a:defRPr/>
            </a:lvl1pPr>
          </a:lstStyle>
          <a:p>
            <a:pPr>
              <a:defRPr/>
            </a:pPr>
            <a:fld id="{3F97F901-E688-486F-BACA-47484BF966D5}" type="slidenum">
              <a:rPr lang="uk-UA"/>
              <a:pPr>
                <a:defRPr/>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377F3D63-6889-4A71-BB3D-512365C8CAC0}" type="datetime1">
              <a:rPr lang="uk-UA"/>
              <a:pPr>
                <a:defRPr/>
              </a:pPr>
              <a:t>28.10.2013</a:t>
            </a:fld>
            <a:endParaRPr lang="uk-UA"/>
          </a:p>
        </p:txBody>
      </p:sp>
      <p:sp>
        <p:nvSpPr>
          <p:cNvPr id="6" name="Нижний колонтитул 4"/>
          <p:cNvSpPr>
            <a:spLocks noGrp="1"/>
          </p:cNvSpPr>
          <p:nvPr>
            <p:ph type="ftr" sz="quarter" idx="11"/>
          </p:nvPr>
        </p:nvSpPr>
        <p:spPr/>
        <p:txBody>
          <a:bodyPr/>
          <a:lstStyle>
            <a:lvl1pPr>
              <a:defRPr/>
            </a:lvl1pPr>
          </a:lstStyle>
          <a:p>
            <a:pPr>
              <a:defRPr/>
            </a:pPr>
            <a:endParaRPr lang="uk-UA"/>
          </a:p>
        </p:txBody>
      </p:sp>
      <p:sp>
        <p:nvSpPr>
          <p:cNvPr id="7" name="Номер слайда 5"/>
          <p:cNvSpPr>
            <a:spLocks noGrp="1"/>
          </p:cNvSpPr>
          <p:nvPr>
            <p:ph type="sldNum" sz="quarter" idx="12"/>
          </p:nvPr>
        </p:nvSpPr>
        <p:spPr/>
        <p:txBody>
          <a:bodyPr/>
          <a:lstStyle>
            <a:lvl1pPr>
              <a:defRPr/>
            </a:lvl1pPr>
          </a:lstStyle>
          <a:p>
            <a:pPr>
              <a:defRPr/>
            </a:pPr>
            <a:fld id="{118E0B84-08AE-470F-9AF1-6798D03DD9DA}" type="slidenum">
              <a:rPr lang="uk-UA"/>
              <a:pPr>
                <a:defRPr/>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uk-UA"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956C3EBC-18EE-450D-9F61-AD9F81947DD3}" type="datetime1">
              <a:rPr lang="uk-UA"/>
              <a:pPr>
                <a:defRPr/>
              </a:pPr>
              <a:t>28.10.2013</a:t>
            </a:fld>
            <a:endParaRPr lang="uk-UA"/>
          </a:p>
        </p:txBody>
      </p:sp>
      <p:sp>
        <p:nvSpPr>
          <p:cNvPr id="6" name="Нижний колонтитул 4"/>
          <p:cNvSpPr>
            <a:spLocks noGrp="1"/>
          </p:cNvSpPr>
          <p:nvPr>
            <p:ph type="ftr" sz="quarter" idx="11"/>
          </p:nvPr>
        </p:nvSpPr>
        <p:spPr/>
        <p:txBody>
          <a:bodyPr/>
          <a:lstStyle>
            <a:lvl1pPr>
              <a:defRPr/>
            </a:lvl1pPr>
          </a:lstStyle>
          <a:p>
            <a:pPr>
              <a:defRPr/>
            </a:pPr>
            <a:endParaRPr lang="uk-UA"/>
          </a:p>
        </p:txBody>
      </p:sp>
      <p:sp>
        <p:nvSpPr>
          <p:cNvPr id="7" name="Номер слайда 5"/>
          <p:cNvSpPr>
            <a:spLocks noGrp="1"/>
          </p:cNvSpPr>
          <p:nvPr>
            <p:ph type="sldNum" sz="quarter" idx="12"/>
          </p:nvPr>
        </p:nvSpPr>
        <p:spPr/>
        <p:txBody>
          <a:bodyPr/>
          <a:lstStyle>
            <a:lvl1pPr>
              <a:defRPr/>
            </a:lvl1pPr>
          </a:lstStyle>
          <a:p>
            <a:pPr>
              <a:defRPr/>
            </a:pPr>
            <a:fld id="{DAE886D5-FCFE-4761-BBB0-61175118F281}" type="slidenum">
              <a:rPr lang="uk-UA"/>
              <a:pPr>
                <a:defRPr/>
              </a:pPr>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uk-UA" smtClean="0"/>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smtClean="0"/>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baseline="0">
                <a:solidFill>
                  <a:schemeClr val="tx1">
                    <a:tint val="75000"/>
                  </a:schemeClr>
                </a:solidFill>
                <a:latin typeface="+mn-lt"/>
              </a:defRPr>
            </a:lvl1pPr>
          </a:lstStyle>
          <a:p>
            <a:pPr>
              <a:defRPr/>
            </a:pPr>
            <a:fld id="{C1220D21-AFC2-4478-A6C3-6EC3745EDCA5}" type="datetime1">
              <a:rPr lang="uk-UA"/>
              <a:pPr>
                <a:defRPr/>
              </a:pPr>
              <a:t>28.10.2013</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baseline="0">
                <a:solidFill>
                  <a:schemeClr val="tx1">
                    <a:tint val="75000"/>
                  </a:schemeClr>
                </a:solidFill>
                <a:latin typeface="+mn-lt"/>
              </a:defRPr>
            </a:lvl1pPr>
          </a:lstStyle>
          <a:p>
            <a:pPr>
              <a:defRPr/>
            </a:pPr>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baseline="0">
                <a:solidFill>
                  <a:schemeClr val="tx1">
                    <a:tint val="75000"/>
                  </a:schemeClr>
                </a:solidFill>
                <a:latin typeface="+mn-lt"/>
              </a:defRPr>
            </a:lvl1pPr>
          </a:lstStyle>
          <a:p>
            <a:pPr>
              <a:defRPr/>
            </a:pPr>
            <a:fld id="{365544FD-3CC4-4663-91AC-185F63A24B83}" type="slidenum">
              <a:rPr lang="uk-UA"/>
              <a:pPr>
                <a:defRPr/>
              </a:pPr>
              <a:t>‹#›</a:t>
            </a:fld>
            <a:endParaRPr lang="uk-U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Заголовок 1"/>
          <p:cNvSpPr>
            <a:spLocks noGrp="1"/>
          </p:cNvSpPr>
          <p:nvPr>
            <p:ph type="ctrTitle"/>
          </p:nvPr>
        </p:nvSpPr>
        <p:spPr>
          <a:xfrm>
            <a:off x="571500" y="285750"/>
            <a:ext cx="8215313" cy="2786063"/>
          </a:xfrm>
        </p:spPr>
        <p:txBody>
          <a:bodyPr/>
          <a:lstStyle/>
          <a:p>
            <a:pPr eaLnBrk="1" hangingPunct="1">
              <a:defRPr/>
            </a:pPr>
            <a:r>
              <a:rPr lang="en-US" sz="4800" b="1" dirty="0">
                <a:solidFill>
                  <a:srgbClr val="CC3399"/>
                </a:solidFill>
                <a:effectLst>
                  <a:outerShdw blurRad="50800" dist="38100" dir="2700000" algn="tl" rotWithShape="0">
                    <a:prstClr val="black">
                      <a:alpha val="40000"/>
                    </a:prstClr>
                  </a:outerShdw>
                </a:effectLst>
                <a:latin typeface="+mn-lt"/>
              </a:rPr>
              <a:t>Legal Framework for Upstream Activities in Ukraine</a:t>
            </a:r>
            <a:endParaRPr lang="uk-UA" sz="4800" b="1" dirty="0" smtClean="0">
              <a:solidFill>
                <a:srgbClr val="CC3399"/>
              </a:solidFill>
              <a:effectLst>
                <a:outerShdw blurRad="50800" dist="38100" dir="2700000" algn="tl" rotWithShape="0">
                  <a:prstClr val="black">
                    <a:alpha val="40000"/>
                  </a:prstClr>
                </a:outerShdw>
              </a:effectLst>
              <a:latin typeface="+mn-lt"/>
            </a:endParaRPr>
          </a:p>
        </p:txBody>
      </p:sp>
      <p:sp>
        <p:nvSpPr>
          <p:cNvPr id="2051" name="Подзаголовок 2"/>
          <p:cNvSpPr>
            <a:spLocks noGrp="1"/>
          </p:cNvSpPr>
          <p:nvPr>
            <p:ph type="subTitle" idx="1"/>
          </p:nvPr>
        </p:nvSpPr>
        <p:spPr>
          <a:xfrm>
            <a:off x="541338" y="3000375"/>
            <a:ext cx="6173787" cy="2428875"/>
          </a:xfrm>
        </p:spPr>
        <p:txBody>
          <a:bodyPr/>
          <a:lstStyle/>
          <a:p>
            <a:pPr algn="l" eaLnBrk="1" hangingPunct="1"/>
            <a:endParaRPr lang="en-GB" sz="2000" b="1" dirty="0" smtClean="0">
              <a:solidFill>
                <a:schemeClr val="tx1"/>
              </a:solidFill>
            </a:endParaRPr>
          </a:p>
          <a:p>
            <a:pPr algn="l" eaLnBrk="1" hangingPunct="1"/>
            <a:r>
              <a:rPr lang="en-GB" sz="2000" b="1" dirty="0" err="1" smtClean="0">
                <a:solidFill>
                  <a:schemeClr val="tx1"/>
                </a:solidFill>
              </a:rPr>
              <a:t>Dr.</a:t>
            </a:r>
            <a:r>
              <a:rPr lang="en-GB" sz="2000" b="1" dirty="0" smtClean="0">
                <a:solidFill>
                  <a:schemeClr val="tx1"/>
                </a:solidFill>
              </a:rPr>
              <a:t> Irina Paliashvili</a:t>
            </a:r>
          </a:p>
          <a:p>
            <a:pPr algn="l" eaLnBrk="1" hangingPunct="1"/>
            <a:r>
              <a:rPr lang="en-US" sz="2000" b="1" dirty="0">
                <a:solidFill>
                  <a:schemeClr val="tx1"/>
                </a:solidFill>
              </a:rPr>
              <a:t>Unconventional Oil &amp; Gas Conference</a:t>
            </a:r>
          </a:p>
          <a:p>
            <a:pPr algn="l" eaLnBrk="1" hangingPunct="1"/>
            <a:r>
              <a:rPr lang="en-US" sz="2000" b="1" dirty="0" smtClean="0">
                <a:solidFill>
                  <a:schemeClr val="tx1"/>
                </a:solidFill>
              </a:rPr>
              <a:t>Kyiv </a:t>
            </a:r>
          </a:p>
          <a:p>
            <a:pPr algn="l" eaLnBrk="1" hangingPunct="1"/>
            <a:r>
              <a:rPr lang="en-US" sz="2000" b="1" dirty="0" smtClean="0">
                <a:solidFill>
                  <a:schemeClr val="tx1"/>
                </a:solidFill>
              </a:rPr>
              <a:t>30 </a:t>
            </a:r>
            <a:r>
              <a:rPr lang="en-US" sz="2000" b="1" dirty="0">
                <a:solidFill>
                  <a:schemeClr val="tx1"/>
                </a:solidFill>
              </a:rPr>
              <a:t>October </a:t>
            </a:r>
            <a:r>
              <a:rPr lang="en-US" sz="2000" b="1" dirty="0" smtClean="0">
                <a:solidFill>
                  <a:schemeClr val="tx1"/>
                </a:solidFill>
              </a:rPr>
              <a:t>2013</a:t>
            </a:r>
            <a:endParaRPr lang="en-US" sz="2000" b="1" dirty="0">
              <a:solidFill>
                <a:schemeClr val="tx1"/>
              </a:solidFill>
            </a:endParaRPr>
          </a:p>
          <a:p>
            <a:pPr algn="l" eaLnBrk="1" hangingPunct="1"/>
            <a:endParaRPr lang="en-GB" sz="2000" dirty="0" smtClean="0">
              <a:solidFill>
                <a:srgbClr val="898989"/>
              </a:solidFill>
            </a:endParaRPr>
          </a:p>
        </p:txBody>
      </p:sp>
      <p:pic>
        <p:nvPicPr>
          <p:cNvPr id="2052" name="Picture 8"/>
          <p:cNvPicPr>
            <a:picLocks noChangeAspect="1" noChangeArrowheads="1"/>
          </p:cNvPicPr>
          <p:nvPr/>
        </p:nvPicPr>
        <p:blipFill>
          <a:blip r:embed="rId3" cstate="print"/>
          <a:srcRect/>
          <a:stretch>
            <a:fillRect/>
          </a:stretch>
        </p:blipFill>
        <p:spPr bwMode="auto">
          <a:xfrm>
            <a:off x="6643688" y="2428875"/>
            <a:ext cx="1565275" cy="3816350"/>
          </a:xfrm>
          <a:prstGeom prst="rect">
            <a:avLst/>
          </a:prstGeom>
          <a:noFill/>
          <a:ln w="9525">
            <a:noFill/>
            <a:miter lim="800000"/>
            <a:headEnd/>
            <a:tailEnd/>
          </a:ln>
        </p:spPr>
      </p:pic>
      <p:pic>
        <p:nvPicPr>
          <p:cNvPr id="2053" name="Picture 9"/>
          <p:cNvPicPr>
            <a:picLocks noChangeAspect="1" noChangeArrowheads="1"/>
          </p:cNvPicPr>
          <p:nvPr/>
        </p:nvPicPr>
        <p:blipFill>
          <a:blip r:embed="rId4" cstate="print"/>
          <a:srcRect/>
          <a:stretch>
            <a:fillRect/>
          </a:stretch>
        </p:blipFill>
        <p:spPr bwMode="auto">
          <a:xfrm>
            <a:off x="2124075" y="6453188"/>
            <a:ext cx="4038600" cy="228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randombar(horizontal)">
                                      <p:cBhvr>
                                        <p:cTn id="7"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p:nvPr>
        </p:nvSpPr>
        <p:spPr>
          <a:xfrm>
            <a:off x="500063" y="0"/>
            <a:ext cx="8229600" cy="582613"/>
          </a:xfrm>
        </p:spPr>
        <p:txBody>
          <a:bodyPr/>
          <a:lstStyle/>
          <a:p>
            <a:r>
              <a:rPr lang="en-US" sz="2400" b="1" dirty="0" smtClean="0">
                <a:solidFill>
                  <a:srgbClr val="0070C0"/>
                </a:solidFill>
                <a:ea typeface="Times New Roman"/>
                <a:cs typeface="Arial"/>
              </a:rPr>
              <a:t/>
            </a:r>
            <a:br>
              <a:rPr lang="en-US" sz="2400" b="1" dirty="0" smtClean="0">
                <a:solidFill>
                  <a:srgbClr val="0070C0"/>
                </a:solidFill>
                <a:ea typeface="Times New Roman"/>
                <a:cs typeface="Arial"/>
              </a:rPr>
            </a:br>
            <a:r>
              <a:rPr lang="en-US" sz="2400" b="1" dirty="0" smtClean="0">
                <a:solidFill>
                  <a:srgbClr val="0070C0"/>
                </a:solidFill>
                <a:effectLst>
                  <a:outerShdw blurRad="50800" dist="38100" dir="2700000" algn="tl" rotWithShape="0">
                    <a:prstClr val="black">
                      <a:alpha val="40000"/>
                    </a:prstClr>
                  </a:outerShdw>
                </a:effectLst>
                <a:ea typeface="Times New Roman"/>
                <a:cs typeface="Arial"/>
              </a:rPr>
              <a:t>Latest </a:t>
            </a:r>
            <a:r>
              <a:rPr lang="en-US" sz="2400" b="1" dirty="0">
                <a:solidFill>
                  <a:srgbClr val="0070C0"/>
                </a:solidFill>
                <a:effectLst>
                  <a:outerShdw blurRad="50800" dist="38100" dir="2700000" algn="tl" rotWithShape="0">
                    <a:prstClr val="black">
                      <a:alpha val="40000"/>
                    </a:prstClr>
                  </a:outerShdw>
                </a:effectLst>
                <a:ea typeface="Times New Roman"/>
                <a:cs typeface="Arial"/>
              </a:rPr>
              <a:t>developments in the legal regime for the upstream activities (conventional and unconventional resources) </a:t>
            </a:r>
            <a:endParaRPr lang="ru-RU" sz="2400" b="1" dirty="0" smtClean="0">
              <a:solidFill>
                <a:srgbClr val="CC3399"/>
              </a:solidFill>
              <a:effectLst>
                <a:outerShdw blurRad="50800" dist="38100" dir="2700000" algn="tl" rotWithShape="0">
                  <a:prstClr val="black">
                    <a:alpha val="40000"/>
                  </a:prstClr>
                </a:outerShdw>
              </a:effectLst>
            </a:endParaRPr>
          </a:p>
        </p:txBody>
      </p:sp>
      <p:sp>
        <p:nvSpPr>
          <p:cNvPr id="3075" name="Rectangle 3"/>
          <p:cNvSpPr>
            <a:spLocks noGrp="1"/>
          </p:cNvSpPr>
          <p:nvPr>
            <p:ph type="body" idx="1"/>
          </p:nvPr>
        </p:nvSpPr>
        <p:spPr>
          <a:xfrm>
            <a:off x="500063" y="980728"/>
            <a:ext cx="8258175" cy="5520085"/>
          </a:xfrm>
        </p:spPr>
        <p:txBody>
          <a:bodyPr/>
          <a:lstStyle/>
          <a:p>
            <a:pPr marL="0" indent="0" algn="just">
              <a:buNone/>
            </a:pPr>
            <a:r>
              <a:rPr lang="en-US" sz="1600" dirty="0"/>
              <a:t>The legal regime for upstream activities in Ukraine continues to be divided into more traditional </a:t>
            </a:r>
            <a:r>
              <a:rPr lang="en-US" sz="1600" b="1" dirty="0"/>
              <a:t>Licensing Regime</a:t>
            </a:r>
            <a:r>
              <a:rPr lang="en-US" sz="1600" dirty="0"/>
              <a:t>, with Subsoil Licenses (referred to in legislation as “special permits” to use Subsoil) generally offered at auctions, and the alternative </a:t>
            </a:r>
            <a:r>
              <a:rPr lang="en-US" sz="1600" b="1" dirty="0"/>
              <a:t>PSA Regime</a:t>
            </a:r>
            <a:r>
              <a:rPr lang="en-US" sz="1600" dirty="0"/>
              <a:t> under which the investor obtains the rights to use Subsoil under a PSA concluded with the State.  </a:t>
            </a:r>
            <a:endParaRPr lang="uk-UA" sz="1600" dirty="0"/>
          </a:p>
          <a:p>
            <a:pPr marL="0" indent="0" algn="just">
              <a:buNone/>
            </a:pPr>
            <a:r>
              <a:rPr lang="en-US" sz="1600" dirty="0"/>
              <a:t> </a:t>
            </a:r>
            <a:endParaRPr lang="uk-UA" sz="1600" dirty="0"/>
          </a:p>
          <a:p>
            <a:pPr marL="0" indent="0" algn="just">
              <a:buNone/>
            </a:pPr>
            <a:r>
              <a:rPr lang="en-US" sz="1600" dirty="0"/>
              <a:t>The main legal instruments for Licensing Regime: either directly obtaining the Subsoil License (accompanies by the Licensing Agreement with the State) or concluding a Joint Activity Agreement (</a:t>
            </a:r>
            <a:r>
              <a:rPr lang="en-US" sz="1600" b="1" dirty="0"/>
              <a:t>JAA</a:t>
            </a:r>
            <a:r>
              <a:rPr lang="en-US" sz="1600" dirty="0"/>
              <a:t>) with the existing License Holder.  </a:t>
            </a:r>
            <a:endParaRPr lang="uk-UA" sz="1600" dirty="0"/>
          </a:p>
          <a:p>
            <a:pPr marL="0" indent="0" algn="just">
              <a:buNone/>
            </a:pPr>
            <a:r>
              <a:rPr lang="en-US" sz="1600" dirty="0"/>
              <a:t> </a:t>
            </a:r>
            <a:endParaRPr lang="uk-UA" sz="1600" dirty="0"/>
          </a:p>
          <a:p>
            <a:pPr marL="0" indent="0" algn="just">
              <a:buNone/>
            </a:pPr>
            <a:r>
              <a:rPr lang="en-US" sz="1600" dirty="0"/>
              <a:t>Over the years, the Licensing Regime and its legal instruments have been consistently compromised by the Government of Ukraine (</a:t>
            </a:r>
            <a:r>
              <a:rPr lang="en-US" sz="1600" b="1" dirty="0"/>
              <a:t>GOU</a:t>
            </a:r>
            <a:r>
              <a:rPr lang="en-US" sz="1600" dirty="0"/>
              <a:t>) and Ukrainian courts, with the rights of investors threatened, Subsoil Licenses and JAAs challenged or cancelled.  </a:t>
            </a:r>
            <a:endParaRPr lang="uk-UA" sz="1600" dirty="0"/>
          </a:p>
          <a:p>
            <a:pPr marL="0" indent="0" algn="just">
              <a:buNone/>
            </a:pPr>
            <a:r>
              <a:rPr lang="en-US" sz="1600" dirty="0"/>
              <a:t> </a:t>
            </a:r>
            <a:endParaRPr lang="uk-UA" sz="1600" dirty="0"/>
          </a:p>
          <a:p>
            <a:pPr marL="0" indent="0" algn="just">
              <a:buNone/>
            </a:pPr>
            <a:r>
              <a:rPr lang="en-US" sz="1600" dirty="0"/>
              <a:t>Investors are abandoning the Licensing Regime in favor of the PSA Regime.  The main legal instrument for the PSA Regime is a production sharing agreement (PSA) concluded between the investor/s and the State of Ukraine.  Currently there are two options to enter into PSA: </a:t>
            </a:r>
            <a:endParaRPr lang="uk-UA" sz="1600" dirty="0"/>
          </a:p>
          <a:p>
            <a:pPr marL="0" indent="0" algn="just">
              <a:buNone/>
            </a:pPr>
            <a:r>
              <a:rPr lang="en-US" sz="1600" dirty="0"/>
              <a:t> </a:t>
            </a:r>
            <a:endParaRPr lang="uk-UA" sz="1600" dirty="0"/>
          </a:p>
          <a:p>
            <a:pPr lvl="0" algn="just">
              <a:buFont typeface="+mj-lt"/>
              <a:buAutoNum type="arabicParenR"/>
            </a:pPr>
            <a:r>
              <a:rPr lang="en-US" sz="1600" dirty="0"/>
              <a:t>the competitive option based on </a:t>
            </a:r>
            <a:r>
              <a:rPr lang="en-US" sz="1600" dirty="0" smtClean="0"/>
              <a:t>a </a:t>
            </a:r>
            <a:r>
              <a:rPr lang="en-US" sz="1600" dirty="0"/>
              <a:t>PSA Tender;</a:t>
            </a:r>
            <a:endParaRPr lang="uk-UA" sz="1600" dirty="0"/>
          </a:p>
          <a:p>
            <a:pPr lvl="0" algn="just">
              <a:buFont typeface="+mj-lt"/>
              <a:buAutoNum type="arabicParenR"/>
            </a:pPr>
            <a:r>
              <a:rPr lang="en-US" sz="1600" dirty="0"/>
              <a:t>the direct option based on the conversion of the existing Subsoil License into a PSA (</a:t>
            </a:r>
            <a:r>
              <a:rPr lang="en-US" sz="1600" b="1" dirty="0"/>
              <a:t>PSA Conversion</a:t>
            </a:r>
            <a:r>
              <a:rPr lang="en-US" sz="1600" dirty="0"/>
              <a:t>).</a:t>
            </a:r>
            <a:endParaRPr lang="uk-UA" sz="1600" dirty="0"/>
          </a:p>
        </p:txBody>
      </p:sp>
      <p:sp>
        <p:nvSpPr>
          <p:cNvPr id="4" name="Номер слайда 3"/>
          <p:cNvSpPr>
            <a:spLocks noGrp="1"/>
          </p:cNvSpPr>
          <p:nvPr>
            <p:ph type="sldNum" sz="quarter" idx="12"/>
          </p:nvPr>
        </p:nvSpPr>
        <p:spPr/>
        <p:txBody>
          <a:bodyPr/>
          <a:lstStyle/>
          <a:p>
            <a:pPr>
              <a:defRPr/>
            </a:pPr>
            <a:fld id="{F791A3B0-8237-4B5B-BDE4-2F7C71531494}" type="slidenum">
              <a:rPr lang="uk-UA" smtClean="0"/>
              <a:pPr>
                <a:defRPr/>
              </a:pPr>
              <a:t>2</a:t>
            </a:fld>
            <a:endParaRPr lang="uk-UA"/>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a:xfrm>
            <a:off x="611560" y="620688"/>
            <a:ext cx="8229600" cy="582613"/>
          </a:xfrm>
        </p:spPr>
        <p:txBody>
          <a:bodyPr/>
          <a:lstStyle/>
          <a:p>
            <a:r>
              <a:rPr lang="en-US" sz="2400" b="1" dirty="0">
                <a:solidFill>
                  <a:srgbClr val="4472C4"/>
                </a:solidFill>
                <a:effectLst>
                  <a:outerShdw blurRad="50800" dist="38100" dir="2700000" algn="tl" rotWithShape="0">
                    <a:prstClr val="black">
                      <a:alpha val="40000"/>
                    </a:prstClr>
                  </a:outerShdw>
                </a:effectLst>
                <a:ea typeface="Times New Roman"/>
                <a:cs typeface="Arial"/>
              </a:rPr>
              <a:t>Changes </a:t>
            </a:r>
            <a:r>
              <a:rPr lang="en-US" sz="2400" b="1" dirty="0">
                <a:solidFill>
                  <a:srgbClr val="0070C0"/>
                </a:solidFill>
                <a:effectLst>
                  <a:outerShdw blurRad="50800" dist="38100" dir="2700000" algn="tl" rotWithShape="0">
                    <a:prstClr val="black">
                      <a:alpha val="40000"/>
                    </a:prstClr>
                  </a:outerShdw>
                </a:effectLst>
                <a:ea typeface="Times New Roman"/>
                <a:cs typeface="Arial"/>
              </a:rPr>
              <a:t>in the Licensing Regime and regulatory bodies</a:t>
            </a:r>
            <a:r>
              <a:rPr lang="en-US" sz="2400" dirty="0" smtClean="0"/>
              <a:t/>
            </a:r>
            <a:br>
              <a:rPr lang="en-US" sz="2400" dirty="0" smtClean="0"/>
            </a:br>
            <a:r>
              <a:rPr lang="en-US" sz="3200" b="1" dirty="0" smtClean="0">
                <a:solidFill>
                  <a:srgbClr val="CC3399"/>
                </a:solidFill>
              </a:rPr>
              <a:t> </a:t>
            </a:r>
            <a:endParaRPr lang="ru-RU" sz="3200" dirty="0" smtClean="0">
              <a:solidFill>
                <a:srgbClr val="CC3399"/>
              </a:solidFill>
            </a:endParaRPr>
          </a:p>
        </p:txBody>
      </p:sp>
      <p:sp>
        <p:nvSpPr>
          <p:cNvPr id="3075" name="Rectangle 3"/>
          <p:cNvSpPr>
            <a:spLocks noGrp="1"/>
          </p:cNvSpPr>
          <p:nvPr>
            <p:ph type="body" idx="1"/>
          </p:nvPr>
        </p:nvSpPr>
        <p:spPr>
          <a:xfrm>
            <a:off x="395536" y="1340768"/>
            <a:ext cx="8258175" cy="4515966"/>
          </a:xfrm>
        </p:spPr>
        <p:txBody>
          <a:bodyPr/>
          <a:lstStyle/>
          <a:p>
            <a:pPr marL="0" indent="0" algn="just">
              <a:spcAft>
                <a:spcPts val="0"/>
              </a:spcAft>
              <a:buNone/>
            </a:pPr>
            <a:r>
              <a:rPr lang="en-US" sz="1600" dirty="0">
                <a:ea typeface="Times New Roman"/>
                <a:cs typeface="Arial"/>
              </a:rPr>
              <a:t>The reforms of the Licensing Regime have been “work in progress” for many years, with various versions of the new Subsoil Code appearing and disappearing, and very little real progress.  There are also several other less significant bills pending.</a:t>
            </a:r>
            <a:endParaRPr lang="uk-UA" sz="1600" dirty="0">
              <a:latin typeface="Times New Roman"/>
              <a:ea typeface="Times New Roman"/>
            </a:endParaRPr>
          </a:p>
          <a:p>
            <a:pPr marL="0" indent="0" algn="just">
              <a:spcAft>
                <a:spcPts val="0"/>
              </a:spcAft>
              <a:buNone/>
            </a:pPr>
            <a:r>
              <a:rPr lang="en-US" sz="1600" dirty="0">
                <a:ea typeface="Times New Roman"/>
                <a:cs typeface="Arial"/>
              </a:rPr>
              <a:t> </a:t>
            </a:r>
            <a:endParaRPr lang="uk-UA" sz="1600" dirty="0">
              <a:latin typeface="Times New Roman"/>
              <a:ea typeface="Times New Roman"/>
            </a:endParaRPr>
          </a:p>
          <a:p>
            <a:pPr marL="0" indent="0" algn="just">
              <a:spcAft>
                <a:spcPts val="0"/>
              </a:spcAft>
              <a:buNone/>
            </a:pPr>
            <a:r>
              <a:rPr lang="en-US" sz="1600" dirty="0">
                <a:ea typeface="Times New Roman"/>
                <a:cs typeface="Arial"/>
              </a:rPr>
              <a:t>Good news for investors concerning regulatory bodies: </a:t>
            </a:r>
            <a:endParaRPr lang="uk-UA" sz="1600" dirty="0">
              <a:latin typeface="Times New Roman"/>
              <a:ea typeface="Times New Roman"/>
            </a:endParaRPr>
          </a:p>
          <a:p>
            <a:pPr marL="0" indent="0" algn="just">
              <a:spcAft>
                <a:spcPts val="0"/>
              </a:spcAft>
              <a:buNone/>
            </a:pPr>
            <a:r>
              <a:rPr lang="en-US" sz="1600" dirty="0">
                <a:ea typeface="Times New Roman"/>
                <a:cs typeface="Arial"/>
              </a:rPr>
              <a:t> </a:t>
            </a:r>
            <a:endParaRPr lang="uk-UA" sz="1600" dirty="0">
              <a:latin typeface="Times New Roman"/>
              <a:ea typeface="Times New Roman"/>
            </a:endParaRPr>
          </a:p>
          <a:p>
            <a:pPr lvl="0" algn="just">
              <a:spcAft>
                <a:spcPts val="0"/>
              </a:spcAft>
              <a:buFont typeface="+mj-lt"/>
              <a:buAutoNum type="arabicParenBoth"/>
            </a:pPr>
            <a:r>
              <a:rPr lang="en-US" sz="1600" dirty="0">
                <a:ea typeface="Times New Roman"/>
                <a:cs typeface="Arial"/>
              </a:rPr>
              <a:t>This year the new solid triumvirate of regulatory bodies under homogeneous  leadership has emerged: </a:t>
            </a:r>
            <a:r>
              <a:rPr lang="en-US" sz="1600" dirty="0" smtClean="0">
                <a:ea typeface="Times New Roman"/>
                <a:cs typeface="Arial"/>
              </a:rPr>
              <a:t>Ministry </a:t>
            </a:r>
            <a:r>
              <a:rPr lang="en-US" sz="1600" dirty="0">
                <a:ea typeface="Times New Roman"/>
                <a:cs typeface="Arial"/>
              </a:rPr>
              <a:t>of Energy and Coal Industry (“</a:t>
            </a:r>
            <a:r>
              <a:rPr lang="en-US" sz="1600" b="1" dirty="0">
                <a:ea typeface="Times New Roman"/>
                <a:cs typeface="Arial"/>
              </a:rPr>
              <a:t>Ministry of Energy</a:t>
            </a:r>
            <a:r>
              <a:rPr lang="en-US" sz="1600" dirty="0">
                <a:ea typeface="Times New Roman"/>
                <a:cs typeface="Arial"/>
              </a:rPr>
              <a:t>”), Ministry of Ecology and Natural Resources (“</a:t>
            </a:r>
            <a:r>
              <a:rPr lang="en-US" sz="1600" b="1" dirty="0">
                <a:ea typeface="Times New Roman"/>
                <a:cs typeface="Arial"/>
              </a:rPr>
              <a:t>Ministry of Ecology</a:t>
            </a:r>
            <a:r>
              <a:rPr lang="en-US" sz="1600" dirty="0">
                <a:ea typeface="Times New Roman"/>
                <a:cs typeface="Arial"/>
              </a:rPr>
              <a:t>”) and State Service for Geology and Subsoil of Ukraine (“</a:t>
            </a:r>
            <a:r>
              <a:rPr lang="en-US" sz="1600" b="1" dirty="0" err="1">
                <a:ea typeface="Times New Roman"/>
                <a:cs typeface="Arial"/>
              </a:rPr>
              <a:t>Derzhgeonadra</a:t>
            </a:r>
            <a:r>
              <a:rPr lang="en-US" sz="1600" dirty="0" smtClean="0">
                <a:ea typeface="Times New Roman"/>
                <a:cs typeface="Arial"/>
              </a:rPr>
              <a:t>”).</a:t>
            </a:r>
          </a:p>
          <a:p>
            <a:pPr lvl="0" algn="just">
              <a:spcAft>
                <a:spcPts val="0"/>
              </a:spcAft>
              <a:buFont typeface="+mj-lt"/>
              <a:buAutoNum type="arabicParenBoth"/>
            </a:pPr>
            <a:endParaRPr lang="uk-UA" sz="1600" dirty="0">
              <a:latin typeface="Times New Roman"/>
              <a:ea typeface="Times New Roman"/>
            </a:endParaRPr>
          </a:p>
          <a:p>
            <a:pPr lvl="0" algn="just">
              <a:spcAft>
                <a:spcPts val="0"/>
              </a:spcAft>
              <a:buFont typeface="+mj-lt"/>
              <a:buAutoNum type="arabicParenBoth"/>
            </a:pPr>
            <a:r>
              <a:rPr lang="en-US" sz="1600" dirty="0">
                <a:ea typeface="Times New Roman"/>
                <a:cs typeface="Arial"/>
              </a:rPr>
              <a:t>The PSA Interagency Commission (the “</a:t>
            </a:r>
            <a:r>
              <a:rPr lang="en-US" sz="1600" b="1" dirty="0">
                <a:ea typeface="Times New Roman"/>
                <a:cs typeface="Arial"/>
              </a:rPr>
              <a:t>PSA Commission</a:t>
            </a:r>
            <a:r>
              <a:rPr lang="en-US" sz="1600" dirty="0">
                <a:ea typeface="Times New Roman"/>
                <a:cs typeface="Arial"/>
              </a:rPr>
              <a:t>”) was reinstated. The Working Body of the PSA Commission is the Ministry of Ecology. </a:t>
            </a:r>
            <a:r>
              <a:rPr lang="en-US" sz="1600" dirty="0" smtClean="0">
                <a:ea typeface="Times New Roman"/>
                <a:cs typeface="Arial"/>
              </a:rPr>
              <a:t> The </a:t>
            </a:r>
            <a:r>
              <a:rPr lang="en-US" sz="1600" dirty="0">
                <a:ea typeface="Times New Roman"/>
                <a:cs typeface="Arial"/>
              </a:rPr>
              <a:t>Head of the Commission is the Minister of </a:t>
            </a:r>
            <a:r>
              <a:rPr lang="en-US" sz="1600" dirty="0" smtClean="0">
                <a:ea typeface="Times New Roman"/>
                <a:cs typeface="Arial"/>
              </a:rPr>
              <a:t>Energy.  </a:t>
            </a:r>
            <a:r>
              <a:rPr lang="en-US" sz="1600" dirty="0">
                <a:ea typeface="Times New Roman"/>
                <a:cs typeface="Arial"/>
              </a:rPr>
              <a:t>Reinstatement of the PSA Commission assures investors that there is indeed one institution within the Government formally responsible for all key PSA issues.  </a:t>
            </a:r>
            <a:endParaRPr lang="uk-UA" sz="1600" dirty="0">
              <a:latin typeface="Times New Roman"/>
              <a:ea typeface="Times New Roman"/>
            </a:endParaRPr>
          </a:p>
          <a:p>
            <a:pPr marL="0" indent="0" eaLnBrk="1" hangingPunct="1">
              <a:lnSpc>
                <a:spcPct val="150000"/>
              </a:lnSpc>
              <a:buNone/>
              <a:defRPr/>
            </a:pPr>
            <a:endParaRPr lang="ru-RU" sz="1600" dirty="0" smtClean="0"/>
          </a:p>
          <a:p>
            <a:pPr eaLnBrk="1" hangingPunct="1">
              <a:lnSpc>
                <a:spcPct val="150000"/>
              </a:lnSpc>
              <a:buFontTx/>
              <a:buChar char="-"/>
              <a:defRPr/>
            </a:pPr>
            <a:endParaRPr lang="en-US" sz="1600" dirty="0" smtClean="0"/>
          </a:p>
          <a:p>
            <a:pPr eaLnBrk="1" hangingPunct="1">
              <a:lnSpc>
                <a:spcPct val="150000"/>
              </a:lnSpc>
              <a:buFont typeface="Wingdings" pitchFamily="2" charset="2"/>
              <a:buChar char="q"/>
              <a:defRPr/>
            </a:pPr>
            <a:endParaRPr lang="en-US" sz="1800" dirty="0" smtClean="0"/>
          </a:p>
          <a:p>
            <a:pPr eaLnBrk="1" hangingPunct="1">
              <a:lnSpc>
                <a:spcPct val="150000"/>
              </a:lnSpc>
              <a:buFont typeface="Arial" charset="0"/>
              <a:buNone/>
              <a:defRPr/>
            </a:pPr>
            <a:endParaRPr lang="en-US" sz="1800" dirty="0" smtClean="0"/>
          </a:p>
        </p:txBody>
      </p:sp>
      <p:sp>
        <p:nvSpPr>
          <p:cNvPr id="4" name="Номер слайда 3"/>
          <p:cNvSpPr>
            <a:spLocks noGrp="1"/>
          </p:cNvSpPr>
          <p:nvPr>
            <p:ph type="sldNum" sz="quarter" idx="12"/>
          </p:nvPr>
        </p:nvSpPr>
        <p:spPr/>
        <p:txBody>
          <a:bodyPr/>
          <a:lstStyle/>
          <a:p>
            <a:pPr>
              <a:defRPr/>
            </a:pPr>
            <a:fld id="{DC1F323D-8824-4C3D-8682-0A5C4953AC7A}" type="slidenum">
              <a:rPr lang="uk-UA" smtClean="0"/>
              <a:pPr>
                <a:defRPr/>
              </a:pPr>
              <a:t>3</a:t>
            </a:fld>
            <a:endParaRPr lang="uk-U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625" y="0"/>
            <a:ext cx="8229600" cy="928688"/>
          </a:xfrm>
        </p:spPr>
        <p:txBody>
          <a:bodyPr rtlCol="0">
            <a:normAutofit fontScale="90000"/>
          </a:bodyPr>
          <a:lstStyle/>
          <a:p>
            <a:pPr eaLnBrk="1" fontAlgn="auto" hangingPunct="1">
              <a:spcAft>
                <a:spcPts val="0"/>
              </a:spcAft>
              <a:defRPr/>
            </a:pPr>
            <a:r>
              <a:rPr lang="en-US" sz="2000" b="1" dirty="0" smtClean="0"/>
              <a:t/>
            </a:r>
            <a:br>
              <a:rPr lang="en-US" sz="2000" b="1" dirty="0" smtClean="0"/>
            </a:br>
            <a:r>
              <a:rPr lang="en-US" sz="2000" b="1" dirty="0" smtClean="0"/>
              <a:t/>
            </a:r>
            <a:br>
              <a:rPr lang="en-US" sz="2000" b="1" dirty="0" smtClean="0"/>
            </a:br>
            <a:r>
              <a:rPr lang="en-US" sz="2700" b="1" dirty="0" smtClean="0">
                <a:latin typeface="Constantia" pitchFamily="18" charset="0"/>
              </a:rPr>
              <a:t/>
            </a:r>
            <a:br>
              <a:rPr lang="en-US" sz="2700" b="1" dirty="0" smtClean="0">
                <a:latin typeface="Constantia" pitchFamily="18" charset="0"/>
              </a:rPr>
            </a:br>
            <a:r>
              <a:rPr lang="en-US" sz="2700" b="1" dirty="0">
                <a:solidFill>
                  <a:srgbClr val="0070C0"/>
                </a:solidFill>
                <a:effectLst>
                  <a:outerShdw blurRad="50800" dist="38100" dir="2700000" algn="tl" rotWithShape="0">
                    <a:prstClr val="black">
                      <a:alpha val="40000"/>
                    </a:prstClr>
                  </a:outerShdw>
                </a:effectLst>
                <a:ea typeface="Times New Roman"/>
                <a:cs typeface="Arial"/>
              </a:rPr>
              <a:t>Production Sharing Agreements (“PSA”) Regime: update on the adopted and pending legislation</a:t>
            </a:r>
            <a:r>
              <a:rPr lang="en-US" sz="2000" dirty="0" smtClean="0">
                <a:effectLst>
                  <a:outerShdw blurRad="50800" dist="38100" dir="2700000" algn="tl" rotWithShape="0">
                    <a:prstClr val="black">
                      <a:alpha val="40000"/>
                    </a:prstClr>
                  </a:outerShdw>
                </a:effectLst>
              </a:rPr>
              <a:t> </a:t>
            </a:r>
            <a:r>
              <a:rPr lang="uk-UA" sz="4000" dirty="0" smtClean="0">
                <a:effectLst>
                  <a:outerShdw blurRad="50800" dist="38100" dir="2700000" algn="tl" rotWithShape="0">
                    <a:prstClr val="black">
                      <a:alpha val="40000"/>
                    </a:prstClr>
                  </a:outerShdw>
                </a:effectLst>
              </a:rPr>
              <a:t/>
            </a:r>
            <a:br>
              <a:rPr lang="uk-UA" sz="4000" dirty="0" smtClean="0">
                <a:effectLst>
                  <a:outerShdw blurRad="50800" dist="38100" dir="2700000" algn="tl" rotWithShape="0">
                    <a:prstClr val="black">
                      <a:alpha val="40000"/>
                    </a:prstClr>
                  </a:outerShdw>
                </a:effectLst>
              </a:rPr>
            </a:br>
            <a:endParaRPr lang="uk-UA" sz="4000" dirty="0" smtClean="0">
              <a:effectLst>
                <a:outerShdw blurRad="50800" dist="38100" dir="2700000" algn="tl" rotWithShape="0">
                  <a:prstClr val="black">
                    <a:alpha val="40000"/>
                  </a:prstClr>
                </a:outerShdw>
              </a:effectLst>
            </a:endParaRPr>
          </a:p>
        </p:txBody>
      </p:sp>
      <p:sp>
        <p:nvSpPr>
          <p:cNvPr id="5123" name="Содержимое 2"/>
          <p:cNvSpPr>
            <a:spLocks noGrp="1"/>
          </p:cNvSpPr>
          <p:nvPr>
            <p:ph idx="1"/>
          </p:nvPr>
        </p:nvSpPr>
        <p:spPr>
          <a:xfrm>
            <a:off x="457200" y="1000125"/>
            <a:ext cx="8229600" cy="5126038"/>
          </a:xfrm>
        </p:spPr>
        <p:txBody>
          <a:bodyPr/>
          <a:lstStyle/>
          <a:p>
            <a:pPr marL="0" indent="0" algn="just">
              <a:spcAft>
                <a:spcPts val="0"/>
              </a:spcAft>
              <a:buNone/>
            </a:pPr>
            <a:r>
              <a:rPr lang="en-US" sz="1600" dirty="0">
                <a:ea typeface="Times New Roman"/>
                <a:cs typeface="Arial"/>
              </a:rPr>
              <a:t>Two main interconnected </a:t>
            </a:r>
            <a:r>
              <a:rPr lang="en-US" sz="1600" dirty="0" smtClean="0">
                <a:ea typeface="Times New Roman"/>
                <a:cs typeface="Arial"/>
              </a:rPr>
              <a:t>issues </a:t>
            </a:r>
            <a:r>
              <a:rPr lang="en-US" sz="1600" dirty="0">
                <a:ea typeface="Times New Roman"/>
                <a:cs typeface="Arial"/>
              </a:rPr>
              <a:t>emerged with regards to unconventional resources: environment protection and incorporating the interests of local communities into the PSA conclusions and implementation process.  </a:t>
            </a:r>
            <a:endParaRPr lang="uk-UA" sz="1600" dirty="0">
              <a:ea typeface="Times New Roman"/>
            </a:endParaRPr>
          </a:p>
          <a:p>
            <a:pPr marL="0" indent="0" algn="just">
              <a:spcAft>
                <a:spcPts val="0"/>
              </a:spcAft>
              <a:buNone/>
            </a:pPr>
            <a:r>
              <a:rPr lang="en-US" sz="1600" dirty="0">
                <a:ea typeface="Times New Roman"/>
                <a:cs typeface="Arial"/>
              </a:rPr>
              <a:t> </a:t>
            </a:r>
            <a:endParaRPr lang="uk-UA" sz="1600" dirty="0">
              <a:ea typeface="Times New Roman"/>
            </a:endParaRPr>
          </a:p>
          <a:p>
            <a:pPr marL="0" indent="0" algn="just">
              <a:spcAft>
                <a:spcPts val="0"/>
              </a:spcAft>
              <a:buNone/>
            </a:pPr>
            <a:r>
              <a:rPr lang="en-US" sz="1600" dirty="0">
                <a:ea typeface="Times New Roman"/>
                <a:cs typeface="Arial"/>
              </a:rPr>
              <a:t>Both issues are perfectly legitimate, but several bills currently pending in the Parliament address these issues in very different way: from proposing extreme measures, such as approving each PSA by the Parliament, to proposing reasonable measures, such as allocating 10% of the State's share of production for the local needs. </a:t>
            </a:r>
            <a:endParaRPr lang="uk-UA" sz="1600" dirty="0">
              <a:ea typeface="Times New Roman"/>
            </a:endParaRPr>
          </a:p>
          <a:p>
            <a:pPr marL="0" indent="0" algn="just">
              <a:spcAft>
                <a:spcPts val="0"/>
              </a:spcAft>
              <a:buNone/>
            </a:pPr>
            <a:r>
              <a:rPr lang="en-US" sz="1600" dirty="0">
                <a:ea typeface="Times New Roman"/>
                <a:cs typeface="Arial"/>
              </a:rPr>
              <a:t> </a:t>
            </a:r>
            <a:endParaRPr lang="uk-UA" sz="1600" dirty="0">
              <a:ea typeface="Times New Roman"/>
            </a:endParaRPr>
          </a:p>
          <a:p>
            <a:pPr marL="0" indent="0" algn="just">
              <a:spcAft>
                <a:spcPts val="0"/>
              </a:spcAft>
              <a:buNone/>
            </a:pPr>
            <a:r>
              <a:rPr lang="en-US" sz="1600" dirty="0">
                <a:ea typeface="Times New Roman"/>
                <a:cs typeface="Arial"/>
              </a:rPr>
              <a:t>Establishing incentives for local communities and clear procedures for granting these incentives, despite requiring additional time and efforts, is an inevitable positive measure needed for the efficient and fair PSA conclusion and implementation process.  </a:t>
            </a:r>
            <a:endParaRPr lang="uk-UA" sz="1600" dirty="0">
              <a:ea typeface="Times New Roman"/>
            </a:endParaRPr>
          </a:p>
          <a:p>
            <a:pPr marL="0" indent="0" algn="just">
              <a:spcAft>
                <a:spcPts val="0"/>
              </a:spcAft>
              <a:buNone/>
            </a:pPr>
            <a:r>
              <a:rPr lang="en-US" sz="1600" dirty="0">
                <a:ea typeface="Times New Roman"/>
                <a:cs typeface="Arial"/>
              </a:rPr>
              <a:t> </a:t>
            </a:r>
            <a:endParaRPr lang="uk-UA" sz="1600" dirty="0">
              <a:ea typeface="Times New Roman"/>
            </a:endParaRPr>
          </a:p>
          <a:p>
            <a:pPr marL="0" indent="0" algn="just">
              <a:spcAft>
                <a:spcPts val="0"/>
              </a:spcAft>
              <a:buNone/>
            </a:pPr>
            <a:r>
              <a:rPr lang="en-US" sz="1600" b="1" dirty="0">
                <a:ea typeface="Calibri"/>
                <a:cs typeface="Helvetica-Bold"/>
              </a:rPr>
              <a:t>Unconventional Hydrocarbons were added to the </a:t>
            </a:r>
            <a:r>
              <a:rPr lang="en-US" sz="1600" dirty="0">
                <a:ea typeface="Calibri"/>
                <a:cs typeface="Helvetica"/>
              </a:rPr>
              <a:t>PSA Law as natural resources eligible for PSAs. Furthermore, PSAs made specifically for Unconventional Hydrocarbons are distinguished from regular requirements, and a special regime may be established for them in the PSA itself.  Thus, the PSA Law allows to establish in an individual PSA some specific provisions applicable to Unconventional Hydrocarbons, which may differ from the legislation applicable to </a:t>
            </a:r>
            <a:r>
              <a:rPr lang="en-US" sz="1600" dirty="0" err="1">
                <a:ea typeface="Calibri"/>
                <a:cs typeface="Helvetica"/>
              </a:rPr>
              <a:t>conventionals</a:t>
            </a:r>
            <a:r>
              <a:rPr lang="en-US" sz="1600" dirty="0">
                <a:ea typeface="Calibri"/>
                <a:cs typeface="Helvetica"/>
              </a:rPr>
              <a:t>, and which will prevail in case of a conflict.</a:t>
            </a:r>
            <a:endParaRPr lang="uk-UA" sz="1600" dirty="0">
              <a:ea typeface="Times New Roman"/>
            </a:endParaRPr>
          </a:p>
          <a:p>
            <a:pPr marL="0" indent="0" eaLnBrk="1" hangingPunct="1">
              <a:buNone/>
            </a:pPr>
            <a:endParaRPr lang="uk-UA" sz="1400" dirty="0" smtClean="0"/>
          </a:p>
        </p:txBody>
      </p:sp>
      <p:sp>
        <p:nvSpPr>
          <p:cNvPr id="6" name="Номер слайда 5"/>
          <p:cNvSpPr>
            <a:spLocks noGrp="1"/>
          </p:cNvSpPr>
          <p:nvPr>
            <p:ph type="sldNum" sz="quarter" idx="12"/>
          </p:nvPr>
        </p:nvSpPr>
        <p:spPr/>
        <p:txBody>
          <a:bodyPr/>
          <a:lstStyle/>
          <a:p>
            <a:pPr>
              <a:defRPr/>
            </a:pPr>
            <a:fld id="{9B7F59EC-B9A9-4768-94D7-109C4F7D85FA}" type="slidenum">
              <a:rPr lang="uk-UA"/>
              <a:pPr>
                <a:defRPr/>
              </a:pPr>
              <a:t>4</a:t>
            </a:fld>
            <a:endParaRPr lang="uk-UA"/>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96752"/>
            <a:ext cx="8229600" cy="774700"/>
          </a:xfrm>
        </p:spPr>
        <p:txBody>
          <a:bodyPr>
            <a:normAutofit fontScale="90000"/>
          </a:bodyPr>
          <a:lstStyle/>
          <a:p>
            <a:pPr lvl="0">
              <a:spcAft>
                <a:spcPts val="0"/>
              </a:spcAft>
            </a:pPr>
            <a:r>
              <a:rPr lang="en-US" sz="2700" b="1" dirty="0">
                <a:solidFill>
                  <a:srgbClr val="0070C0"/>
                </a:solidFill>
                <a:effectLst>
                  <a:outerShdw blurRad="50800" dist="38100" dir="2700000" algn="tl" rotWithShape="0">
                    <a:prstClr val="black">
                      <a:alpha val="40000"/>
                    </a:prstClr>
                  </a:outerShdw>
                </a:effectLst>
                <a:ea typeface="Times New Roman"/>
                <a:cs typeface="Arial"/>
              </a:rPr>
              <a:t>Legal instruments for investing in Ukraine’s upstream sector: conversion of existing Subsoil Licenses into Production Sharing Agreements (PSA Conversion)</a:t>
            </a:r>
            <a:r>
              <a:rPr lang="uk-UA" sz="2700" b="1" dirty="0">
                <a:ea typeface="Times New Roman"/>
              </a:rPr>
              <a:t/>
            </a:r>
            <a:br>
              <a:rPr lang="uk-UA" sz="2700" b="1" dirty="0">
                <a:ea typeface="Times New Roman"/>
              </a:rPr>
            </a:br>
            <a:r>
              <a:rPr lang="uk-UA" sz="4000" dirty="0" smtClean="0"/>
              <a:t/>
            </a:r>
            <a:br>
              <a:rPr lang="uk-UA" sz="4000" dirty="0" smtClean="0"/>
            </a:br>
            <a:endParaRPr lang="uk-UA" sz="4000" dirty="0" smtClean="0"/>
          </a:p>
        </p:txBody>
      </p:sp>
      <p:sp>
        <p:nvSpPr>
          <p:cNvPr id="6147" name="Содержимое 2"/>
          <p:cNvSpPr>
            <a:spLocks noGrp="1"/>
          </p:cNvSpPr>
          <p:nvPr>
            <p:ph idx="1"/>
          </p:nvPr>
        </p:nvSpPr>
        <p:spPr>
          <a:xfrm>
            <a:off x="395536" y="2204864"/>
            <a:ext cx="8229600" cy="3440410"/>
          </a:xfrm>
        </p:spPr>
        <p:txBody>
          <a:bodyPr/>
          <a:lstStyle/>
          <a:p>
            <a:pPr marL="0" indent="0" algn="just">
              <a:spcAft>
                <a:spcPts val="0"/>
              </a:spcAft>
              <a:buNone/>
            </a:pPr>
            <a:r>
              <a:rPr lang="en-US" sz="1600" dirty="0" smtClean="0">
                <a:ea typeface="Times New Roman"/>
                <a:cs typeface="Arial"/>
              </a:rPr>
              <a:t>The </a:t>
            </a:r>
            <a:r>
              <a:rPr lang="en-US" sz="1600" dirty="0">
                <a:ea typeface="Times New Roman"/>
                <a:cs typeface="Arial"/>
              </a:rPr>
              <a:t>current version of the PSA Law offers an opportunity to investors of entering into a PSA on the basis of the conversion into PSA of existing Subsoil License/s (held mostly by local State or private companies – License Holders).  </a:t>
            </a:r>
            <a:endParaRPr lang="uk-UA" sz="1600" dirty="0">
              <a:latin typeface="Times New Roman"/>
              <a:ea typeface="Times New Roman"/>
            </a:endParaRPr>
          </a:p>
          <a:p>
            <a:pPr marL="0" indent="0" algn="just">
              <a:spcAft>
                <a:spcPts val="0"/>
              </a:spcAft>
              <a:buNone/>
            </a:pPr>
            <a:r>
              <a:rPr lang="en-US" sz="1600" dirty="0">
                <a:ea typeface="Times New Roman"/>
                <a:cs typeface="Arial"/>
              </a:rPr>
              <a:t> </a:t>
            </a:r>
            <a:endParaRPr lang="uk-UA" sz="1600" dirty="0">
              <a:latin typeface="Times New Roman"/>
              <a:ea typeface="Times New Roman"/>
            </a:endParaRPr>
          </a:p>
          <a:p>
            <a:pPr marL="0" indent="0" algn="just">
              <a:spcAft>
                <a:spcPts val="0"/>
              </a:spcAft>
              <a:buNone/>
            </a:pPr>
            <a:r>
              <a:rPr lang="en-US" sz="1600" dirty="0">
                <a:ea typeface="Times New Roman"/>
                <a:cs typeface="Arial"/>
              </a:rPr>
              <a:t>PSA Conversion is the most intriguing new possibility for an investor to directly negotiate a PSA with the GOU without holding a PSA Tender.</a:t>
            </a:r>
            <a:endParaRPr lang="uk-UA" sz="1600" dirty="0">
              <a:latin typeface="Times New Roman"/>
              <a:ea typeface="Times New Roman"/>
            </a:endParaRPr>
          </a:p>
          <a:p>
            <a:pPr marL="0" indent="0" algn="just">
              <a:spcAft>
                <a:spcPts val="0"/>
              </a:spcAft>
              <a:buNone/>
            </a:pPr>
            <a:r>
              <a:rPr lang="en-US" sz="1600" dirty="0">
                <a:ea typeface="Times New Roman"/>
                <a:cs typeface="Arial"/>
              </a:rPr>
              <a:t> </a:t>
            </a:r>
            <a:endParaRPr lang="uk-UA" sz="1600" dirty="0">
              <a:latin typeface="Times New Roman"/>
              <a:ea typeface="Times New Roman"/>
            </a:endParaRPr>
          </a:p>
          <a:p>
            <a:pPr marL="0" indent="0" algn="just">
              <a:spcAft>
                <a:spcPts val="0"/>
              </a:spcAft>
              <a:buNone/>
            </a:pPr>
            <a:r>
              <a:rPr lang="en-US" sz="1600" dirty="0">
                <a:ea typeface="Times New Roman"/>
                <a:cs typeface="Arial"/>
              </a:rPr>
              <a:t>Several PSA Conversion projects are currently being negotiated, with one known PSA Conversion Application already filed and the positive decision of the Cabinet of Ministers issued to approve this Application.  </a:t>
            </a:r>
            <a:endParaRPr lang="uk-UA" sz="1600" dirty="0">
              <a:latin typeface="Times New Roman"/>
              <a:ea typeface="Times New Roman"/>
            </a:endParaRPr>
          </a:p>
          <a:p>
            <a:pPr eaLnBrk="1" hangingPunct="1">
              <a:buFont typeface="Arial" charset="0"/>
              <a:buNone/>
            </a:pPr>
            <a:endParaRPr lang="uk-UA" sz="1600" dirty="0" smtClean="0"/>
          </a:p>
        </p:txBody>
      </p:sp>
      <p:sp>
        <p:nvSpPr>
          <p:cNvPr id="6" name="Номер слайда 5"/>
          <p:cNvSpPr>
            <a:spLocks noGrp="1"/>
          </p:cNvSpPr>
          <p:nvPr>
            <p:ph type="sldNum" sz="quarter" idx="12"/>
          </p:nvPr>
        </p:nvSpPr>
        <p:spPr/>
        <p:txBody>
          <a:bodyPr/>
          <a:lstStyle/>
          <a:p>
            <a:pPr>
              <a:defRPr/>
            </a:pPr>
            <a:fld id="{C53FAFB5-8053-4499-A44D-44786DD981EC}" type="slidenum">
              <a:rPr lang="uk-UA"/>
              <a:pPr>
                <a:defRPr/>
              </a:pPr>
              <a:t>5</a:t>
            </a:fld>
            <a:endParaRPr lang="uk-UA"/>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p:nvPr>
        </p:nvSpPr>
        <p:spPr>
          <a:xfrm>
            <a:off x="467544" y="404664"/>
            <a:ext cx="8229600" cy="500062"/>
          </a:xfrm>
        </p:spPr>
        <p:txBody>
          <a:bodyPr/>
          <a:lstStyle/>
          <a:p>
            <a:pPr lvl="0">
              <a:spcAft>
                <a:spcPts val="0"/>
              </a:spcAft>
            </a:pPr>
            <a:r>
              <a:rPr lang="en-US" sz="2400" b="1" dirty="0">
                <a:solidFill>
                  <a:srgbClr val="0070C0"/>
                </a:solidFill>
                <a:effectLst>
                  <a:outerShdw blurRad="50800" dist="38100" dir="2700000" algn="tl" rotWithShape="0">
                    <a:prstClr val="black">
                      <a:alpha val="40000"/>
                    </a:prstClr>
                  </a:outerShdw>
                </a:effectLst>
                <a:ea typeface="Times New Roman"/>
                <a:cs typeface="Arial"/>
              </a:rPr>
              <a:t>PSA Conversion Procedure for Multilateral PSAs</a:t>
            </a:r>
            <a:endParaRPr lang="uk-UA" sz="2400" b="1" dirty="0">
              <a:effectLst>
                <a:outerShdw blurRad="50800" dist="38100" dir="2700000" algn="tl" rotWithShape="0">
                  <a:prstClr val="black">
                    <a:alpha val="40000"/>
                  </a:prstClr>
                </a:outerShdw>
              </a:effectLst>
              <a:latin typeface="Times New Roman"/>
              <a:ea typeface="Times New Roman"/>
            </a:endParaRPr>
          </a:p>
        </p:txBody>
      </p:sp>
      <p:sp>
        <p:nvSpPr>
          <p:cNvPr id="5123" name="Rectangle 3"/>
          <p:cNvSpPr>
            <a:spLocks noGrp="1"/>
          </p:cNvSpPr>
          <p:nvPr>
            <p:ph type="body" idx="1"/>
          </p:nvPr>
        </p:nvSpPr>
        <p:spPr>
          <a:xfrm>
            <a:off x="395536" y="1196752"/>
            <a:ext cx="8229600" cy="4525963"/>
          </a:xfrm>
        </p:spPr>
        <p:txBody>
          <a:bodyPr/>
          <a:lstStyle/>
          <a:p>
            <a:pPr lvl="0" algn="just">
              <a:spcAft>
                <a:spcPts val="0"/>
              </a:spcAft>
              <a:buFont typeface="Wingdings"/>
              <a:buChar char=""/>
              <a:tabLst>
                <a:tab pos="457200" algn="l"/>
              </a:tabLst>
            </a:pPr>
            <a:r>
              <a:rPr lang="en-US" sz="1600" dirty="0">
                <a:ea typeface="Times New Roman"/>
                <a:cs typeface="Arial"/>
              </a:rPr>
              <a:t>The License Holder and the Investor/s file with the </a:t>
            </a:r>
            <a:r>
              <a:rPr lang="en-US" sz="1600" dirty="0">
                <a:ea typeface="Times New Roman"/>
              </a:rPr>
              <a:t>PSA Commission </a:t>
            </a:r>
            <a:r>
              <a:rPr lang="en-US" sz="1600" dirty="0">
                <a:ea typeface="Times New Roman"/>
                <a:cs typeface="Arial"/>
              </a:rPr>
              <a:t>the joint Application, signed separately by each Investor, with a proposal to enter into a multilateral PSA, along with copies of the documents evidencing each applicant's legal status and financial capabilities, copy of the Subsoil License(s) and other information and materials, as may be requested by the PSA Commission.  </a:t>
            </a:r>
            <a:r>
              <a:rPr lang="en-US" sz="1600" dirty="0">
                <a:ea typeface="SimSun"/>
                <a:cs typeface="Arial"/>
              </a:rPr>
              <a:t>In practice, the Investors may be also required to include in the PSA Application information about their qualifications and experience in the use of subsoil (including on the Shelf – if applicable).</a:t>
            </a:r>
            <a:endParaRPr lang="uk-UA" sz="1600" dirty="0">
              <a:ea typeface="Times New Roman"/>
            </a:endParaRPr>
          </a:p>
          <a:p>
            <a:pPr lvl="0" algn="just">
              <a:spcAft>
                <a:spcPts val="0"/>
              </a:spcAft>
              <a:buFont typeface="Wingdings"/>
              <a:buChar char=""/>
              <a:tabLst>
                <a:tab pos="457200" algn="l"/>
              </a:tabLst>
            </a:pPr>
            <a:r>
              <a:rPr lang="en-US" sz="1600" dirty="0">
                <a:ea typeface="Times New Roman"/>
                <a:cs typeface="Arial"/>
              </a:rPr>
              <a:t>The Working Body of the PSA Commission (the Ministry of Ecology) registers the Application. </a:t>
            </a:r>
            <a:endParaRPr lang="uk-UA" sz="1600" dirty="0">
              <a:ea typeface="Times New Roman"/>
            </a:endParaRPr>
          </a:p>
          <a:p>
            <a:pPr lvl="0" algn="just">
              <a:spcAft>
                <a:spcPts val="0"/>
              </a:spcAft>
              <a:buFont typeface="Wingdings"/>
              <a:buChar char=""/>
              <a:tabLst>
                <a:tab pos="457200" algn="l"/>
              </a:tabLst>
            </a:pPr>
            <a:r>
              <a:rPr lang="en-US" sz="1600" dirty="0">
                <a:ea typeface="Times New Roman"/>
                <a:cs typeface="Arial"/>
              </a:rPr>
              <a:t>The PSA Commission may request additional documents necessary for it to make its proposals to the Cabinet of Ministers as to whether a PSA can be entered into, and such additional documents must be provided by the Investors. </a:t>
            </a:r>
            <a:endParaRPr lang="uk-UA" sz="1600" dirty="0">
              <a:ea typeface="Times New Roman"/>
            </a:endParaRPr>
          </a:p>
          <a:p>
            <a:pPr lvl="0" algn="just">
              <a:spcAft>
                <a:spcPts val="0"/>
              </a:spcAft>
              <a:buFont typeface="Wingdings"/>
              <a:buChar char=""/>
              <a:tabLst>
                <a:tab pos="457200" algn="l"/>
              </a:tabLst>
            </a:pPr>
            <a:r>
              <a:rPr lang="en-US" sz="1600" dirty="0">
                <a:ea typeface="Times New Roman"/>
                <a:cs typeface="Arial"/>
              </a:rPr>
              <a:t>The PSA Commission provides to the Cabinet of Ministers its proposals as to whether a PSA can be entered into.</a:t>
            </a:r>
            <a:endParaRPr lang="uk-UA" sz="1600" dirty="0">
              <a:ea typeface="Times New Roman"/>
            </a:endParaRPr>
          </a:p>
          <a:p>
            <a:pPr lvl="0" algn="just">
              <a:spcAft>
                <a:spcPts val="0"/>
              </a:spcAft>
              <a:buFont typeface="Wingdings"/>
              <a:buChar char=""/>
              <a:tabLst>
                <a:tab pos="457200" algn="l"/>
              </a:tabLst>
            </a:pPr>
            <a:r>
              <a:rPr lang="en-US" sz="1600" dirty="0">
                <a:ea typeface="Times New Roman"/>
                <a:cs typeface="Arial"/>
              </a:rPr>
              <a:t>The Cabinet of Ministers considers the Application and approves a respective decision </a:t>
            </a:r>
            <a:r>
              <a:rPr lang="en-US" sz="1600" i="1" u="sng" dirty="0">
                <a:ea typeface="Times New Roman"/>
                <a:cs typeface="Arial"/>
              </a:rPr>
              <a:t>within three months</a:t>
            </a:r>
            <a:r>
              <a:rPr lang="en-US" sz="1600" dirty="0">
                <a:ea typeface="Times New Roman"/>
                <a:cs typeface="Arial"/>
              </a:rPr>
              <a:t> after the date on which the Application was filed and registered by the Ministry of Ecology.</a:t>
            </a:r>
            <a:endParaRPr lang="uk-UA" sz="1600" dirty="0">
              <a:ea typeface="Times New Roman"/>
            </a:endParaRPr>
          </a:p>
          <a:p>
            <a:pPr marL="0" indent="0" eaLnBrk="1" hangingPunct="1">
              <a:lnSpc>
                <a:spcPct val="80000"/>
              </a:lnSpc>
              <a:spcBef>
                <a:spcPct val="50000"/>
              </a:spcBef>
              <a:buNone/>
            </a:pPr>
            <a:endParaRPr lang="en-US" sz="1800" b="1" dirty="0" smtClean="0"/>
          </a:p>
        </p:txBody>
      </p:sp>
      <p:sp>
        <p:nvSpPr>
          <p:cNvPr id="4" name="Номер слайда 3"/>
          <p:cNvSpPr>
            <a:spLocks noGrp="1"/>
          </p:cNvSpPr>
          <p:nvPr>
            <p:ph type="sldNum" sz="quarter" idx="12"/>
          </p:nvPr>
        </p:nvSpPr>
        <p:spPr/>
        <p:txBody>
          <a:bodyPr/>
          <a:lstStyle/>
          <a:p>
            <a:pPr>
              <a:defRPr/>
            </a:pPr>
            <a:fld id="{63D92A81-1E5F-488E-B6C3-4DE2F01F1161}" type="slidenum">
              <a:rPr lang="uk-UA" smtClean="0"/>
              <a:pPr>
                <a:defRPr/>
              </a:pPr>
              <a:t>6</a:t>
            </a:fld>
            <a:endParaRPr lang="uk-UA"/>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548680"/>
            <a:ext cx="8229600" cy="504056"/>
          </a:xfrm>
        </p:spPr>
        <p:txBody>
          <a:bodyPr/>
          <a:lstStyle/>
          <a:p>
            <a:pPr lvl="0">
              <a:spcAft>
                <a:spcPts val="0"/>
              </a:spcAft>
            </a:pPr>
            <a:r>
              <a:rPr lang="en-US" sz="2400" b="1" dirty="0">
                <a:solidFill>
                  <a:srgbClr val="0070C0"/>
                </a:solidFill>
                <a:effectLst>
                  <a:outerShdw blurRad="50800" dist="38100" dir="2700000" algn="tl" rotWithShape="0">
                    <a:prstClr val="black">
                      <a:alpha val="40000"/>
                    </a:prstClr>
                  </a:outerShdw>
                </a:effectLst>
                <a:ea typeface="Times New Roman"/>
                <a:cs typeface="Arial"/>
              </a:rPr>
              <a:t>PSA Conversion Procedure for Multilateral PSAs</a:t>
            </a:r>
            <a:r>
              <a:rPr lang="uk-UA" sz="2400" b="1" dirty="0">
                <a:latin typeface="Times New Roman"/>
                <a:ea typeface="Times New Roman"/>
              </a:rPr>
              <a:t/>
            </a:r>
            <a:br>
              <a:rPr lang="uk-UA" sz="2400" b="1" dirty="0">
                <a:latin typeface="Times New Roman"/>
                <a:ea typeface="Times New Roman"/>
              </a:rPr>
            </a:br>
            <a:endParaRPr lang="uk-UA" sz="2400" b="1" dirty="0"/>
          </a:p>
        </p:txBody>
      </p:sp>
      <p:sp>
        <p:nvSpPr>
          <p:cNvPr id="3" name="Объект 2"/>
          <p:cNvSpPr>
            <a:spLocks noGrp="1"/>
          </p:cNvSpPr>
          <p:nvPr>
            <p:ph idx="1"/>
          </p:nvPr>
        </p:nvSpPr>
        <p:spPr>
          <a:xfrm>
            <a:off x="467544" y="1268760"/>
            <a:ext cx="8229600" cy="4525963"/>
          </a:xfrm>
        </p:spPr>
        <p:txBody>
          <a:bodyPr/>
          <a:lstStyle/>
          <a:p>
            <a:pPr lvl="0" algn="just">
              <a:spcAft>
                <a:spcPts val="0"/>
              </a:spcAft>
              <a:buFont typeface="Wingdings"/>
              <a:buChar char=""/>
              <a:tabLst>
                <a:tab pos="457200" algn="l"/>
              </a:tabLst>
            </a:pPr>
            <a:r>
              <a:rPr lang="en-US" sz="1600" dirty="0">
                <a:ea typeface="Times New Roman"/>
              </a:rPr>
              <a:t>The PSA shall be entered into not later than </a:t>
            </a:r>
            <a:r>
              <a:rPr lang="en-US" sz="1600" i="1" u="sng" dirty="0">
                <a:ea typeface="Times New Roman"/>
              </a:rPr>
              <a:t>twelve months after the date on which the relevant decision of the Cabinet of Ministers</a:t>
            </a:r>
            <a:r>
              <a:rPr lang="en-US" sz="1600" u="sng" dirty="0">
                <a:ea typeface="Times New Roman"/>
              </a:rPr>
              <a:t> </a:t>
            </a:r>
            <a:r>
              <a:rPr lang="en-US" sz="1600" i="1" u="sng" dirty="0">
                <a:ea typeface="Times New Roman"/>
              </a:rPr>
              <a:t>was approved</a:t>
            </a:r>
            <a:r>
              <a:rPr lang="en-US" sz="1600" dirty="0">
                <a:ea typeface="Times New Roman"/>
              </a:rPr>
              <a:t>.</a:t>
            </a:r>
            <a:r>
              <a:rPr lang="en-US" sz="1600" dirty="0">
                <a:ea typeface="SimSun"/>
                <a:cs typeface="Arial"/>
              </a:rPr>
              <a:t> </a:t>
            </a:r>
            <a:endParaRPr lang="uk-UA" sz="1600" dirty="0">
              <a:latin typeface="Times New Roman"/>
              <a:ea typeface="Times New Roman"/>
            </a:endParaRPr>
          </a:p>
          <a:p>
            <a:pPr lvl="0" algn="just">
              <a:spcAft>
                <a:spcPts val="0"/>
              </a:spcAft>
              <a:buFont typeface="Wingdings"/>
              <a:buChar char=""/>
              <a:tabLst>
                <a:tab pos="457200" algn="l"/>
              </a:tabLst>
            </a:pPr>
            <a:r>
              <a:rPr lang="en-US" sz="1600" dirty="0">
                <a:ea typeface="SimSun"/>
                <a:cs typeface="Arial"/>
              </a:rPr>
              <a:t>Under the general rule of the PSA Law, the Investor must draft the PSA.  In some cases, however, if the GOU decides so, the PSA Commission may be responsible for the drafting of the PSA.</a:t>
            </a:r>
            <a:endParaRPr lang="uk-UA" sz="1600" dirty="0">
              <a:latin typeface="Times New Roman"/>
              <a:ea typeface="Times New Roman"/>
            </a:endParaRPr>
          </a:p>
          <a:p>
            <a:pPr lvl="0" algn="just">
              <a:spcAft>
                <a:spcPts val="0"/>
              </a:spcAft>
              <a:buFont typeface="Wingdings"/>
              <a:buChar char=""/>
              <a:tabLst>
                <a:tab pos="457200" algn="l"/>
              </a:tabLst>
            </a:pPr>
            <a:r>
              <a:rPr lang="en-US" sz="1600" dirty="0">
                <a:ea typeface="Times New Roman"/>
              </a:rPr>
              <a:t>The multilateral PSA is signed and registered.  </a:t>
            </a:r>
            <a:endParaRPr lang="uk-UA" sz="1600" dirty="0">
              <a:latin typeface="Times New Roman"/>
              <a:ea typeface="Times New Roman"/>
            </a:endParaRPr>
          </a:p>
          <a:p>
            <a:pPr lvl="0" algn="just">
              <a:spcAft>
                <a:spcPts val="0"/>
              </a:spcAft>
              <a:buFont typeface="Wingdings"/>
              <a:buChar char=""/>
              <a:tabLst>
                <a:tab pos="457200" algn="l"/>
              </a:tabLst>
            </a:pPr>
            <a:r>
              <a:rPr lang="en-US" sz="1600" dirty="0">
                <a:ea typeface="Times New Roman"/>
                <a:cs typeface="Arial"/>
              </a:rPr>
              <a:t>Based on the executed PSA the existing Subsoil License is reformulated into a single new Subsoil License (combining all existing Subsoil Licenses – if more than one) based on the procedure established by the PSA Law and the PSA itself.  The new Subsoil License is issued in the names of all Investors, which are parties to the PSA.</a:t>
            </a:r>
            <a:endParaRPr lang="uk-UA" sz="1600" dirty="0">
              <a:latin typeface="Times New Roman"/>
              <a:ea typeface="Times New Roman"/>
            </a:endParaRPr>
          </a:p>
          <a:p>
            <a:pPr lvl="0" algn="just">
              <a:spcAft>
                <a:spcPts val="0"/>
              </a:spcAft>
              <a:buFont typeface="Wingdings"/>
              <a:buChar char=""/>
              <a:tabLst>
                <a:tab pos="457200" algn="l"/>
              </a:tabLst>
            </a:pPr>
            <a:r>
              <a:rPr lang="en-US" sz="1600" dirty="0">
                <a:ea typeface="Times New Roman"/>
                <a:cs typeface="Arial"/>
              </a:rPr>
              <a:t>The Investors-parties to the multilateral PSA, must enter into an operation agreement and appoint the Operator (choosing between Investors). </a:t>
            </a:r>
            <a:endParaRPr lang="uk-UA" sz="1600" dirty="0">
              <a:latin typeface="Times New Roman"/>
              <a:ea typeface="Times New Roman"/>
            </a:endParaRPr>
          </a:p>
          <a:p>
            <a:pPr lvl="0" algn="just">
              <a:spcAft>
                <a:spcPts val="0"/>
              </a:spcAft>
              <a:buFont typeface="Wingdings"/>
              <a:buChar char=""/>
              <a:tabLst>
                <a:tab pos="457200" algn="l"/>
              </a:tabLst>
            </a:pPr>
            <a:r>
              <a:rPr lang="en-US" sz="1600" dirty="0">
                <a:ea typeface="Times New Roman"/>
                <a:cs typeface="Arial"/>
              </a:rPr>
              <a:t>Foreign Investors must establish a representative office in Ukraine within three months from the date of the PSA execution.</a:t>
            </a:r>
            <a:endParaRPr lang="uk-UA" sz="1600" dirty="0">
              <a:latin typeface="Times New Roman"/>
              <a:ea typeface="Times New Roman"/>
            </a:endParaRPr>
          </a:p>
          <a:p>
            <a:pPr marL="0" indent="0">
              <a:buNone/>
            </a:pPr>
            <a:endParaRPr lang="uk-UA" sz="1600" dirty="0"/>
          </a:p>
        </p:txBody>
      </p:sp>
      <p:sp>
        <p:nvSpPr>
          <p:cNvPr id="4" name="Номер слайда 3"/>
          <p:cNvSpPr>
            <a:spLocks noGrp="1"/>
          </p:cNvSpPr>
          <p:nvPr>
            <p:ph type="sldNum" sz="quarter" idx="12"/>
          </p:nvPr>
        </p:nvSpPr>
        <p:spPr/>
        <p:txBody>
          <a:bodyPr/>
          <a:lstStyle/>
          <a:p>
            <a:pPr>
              <a:defRPr/>
            </a:pPr>
            <a:fld id="{3C35AB34-6943-4135-915A-ADA8CC4DB549}" type="slidenum">
              <a:rPr lang="uk-UA" smtClean="0"/>
              <a:pPr>
                <a:defRPr/>
              </a:pPr>
              <a:t>7</a:t>
            </a:fld>
            <a:endParaRPr lang="uk-UA"/>
          </a:p>
        </p:txBody>
      </p:sp>
    </p:spTree>
    <p:extLst>
      <p:ext uri="{BB962C8B-B14F-4D97-AF65-F5344CB8AC3E}">
        <p14:creationId xmlns:p14="http://schemas.microsoft.com/office/powerpoint/2010/main" val="2561642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548680"/>
            <a:ext cx="8229600" cy="850106"/>
          </a:xfrm>
        </p:spPr>
        <p:txBody>
          <a:bodyPr/>
          <a:lstStyle/>
          <a:p>
            <a:pPr lvl="0">
              <a:spcAft>
                <a:spcPts val="0"/>
              </a:spcAft>
            </a:pPr>
            <a:r>
              <a:rPr lang="en-US" sz="2400" b="1" dirty="0">
                <a:solidFill>
                  <a:srgbClr val="0070C0"/>
                </a:solidFill>
                <a:effectLst>
                  <a:outerShdw blurRad="50800" dist="38100" dir="2700000" algn="tl" rotWithShape="0">
                    <a:prstClr val="black">
                      <a:alpha val="40000"/>
                    </a:prstClr>
                  </a:outerShdw>
                </a:effectLst>
                <a:ea typeface="Times New Roman"/>
                <a:cs typeface="Arial"/>
              </a:rPr>
              <a:t>Selected key legal issues and risks in considering </a:t>
            </a:r>
            <a:r>
              <a:rPr lang="en-US" sz="2400" b="1" dirty="0" smtClean="0">
                <a:solidFill>
                  <a:srgbClr val="0070C0"/>
                </a:solidFill>
                <a:effectLst>
                  <a:outerShdw blurRad="50800" dist="38100" dir="2700000" algn="tl" rotWithShape="0">
                    <a:prstClr val="black">
                      <a:alpha val="40000"/>
                    </a:prstClr>
                  </a:outerShdw>
                </a:effectLst>
                <a:ea typeface="Times New Roman"/>
                <a:cs typeface="Arial"/>
              </a:rPr>
              <a:t/>
            </a:r>
            <a:br>
              <a:rPr lang="en-US" sz="2400" b="1" dirty="0" smtClean="0">
                <a:solidFill>
                  <a:srgbClr val="0070C0"/>
                </a:solidFill>
                <a:effectLst>
                  <a:outerShdw blurRad="50800" dist="38100" dir="2700000" algn="tl" rotWithShape="0">
                    <a:prstClr val="black">
                      <a:alpha val="40000"/>
                    </a:prstClr>
                  </a:outerShdw>
                </a:effectLst>
                <a:ea typeface="Times New Roman"/>
                <a:cs typeface="Arial"/>
              </a:rPr>
            </a:br>
            <a:r>
              <a:rPr lang="en-US" sz="2400" b="1" dirty="0" err="1" smtClean="0">
                <a:solidFill>
                  <a:srgbClr val="0070C0"/>
                </a:solidFill>
                <a:effectLst>
                  <a:outerShdw blurRad="50800" dist="38100" dir="2700000" algn="tl" rotWithShape="0">
                    <a:prstClr val="black">
                      <a:alpha val="40000"/>
                    </a:prstClr>
                  </a:outerShdw>
                </a:effectLst>
                <a:ea typeface="Times New Roman"/>
                <a:cs typeface="Arial"/>
              </a:rPr>
              <a:t>PSA</a:t>
            </a:r>
            <a:r>
              <a:rPr lang="en-US" sz="2400" b="1" dirty="0" smtClean="0">
                <a:solidFill>
                  <a:srgbClr val="0070C0"/>
                </a:solidFill>
                <a:effectLst>
                  <a:outerShdw blurRad="50800" dist="38100" dir="2700000" algn="tl" rotWithShape="0">
                    <a:prstClr val="black">
                      <a:alpha val="40000"/>
                    </a:prstClr>
                  </a:outerShdw>
                </a:effectLst>
                <a:ea typeface="Times New Roman"/>
                <a:cs typeface="Arial"/>
              </a:rPr>
              <a:t> </a:t>
            </a:r>
            <a:r>
              <a:rPr lang="en-US" sz="2400" b="1" dirty="0">
                <a:solidFill>
                  <a:srgbClr val="0070C0"/>
                </a:solidFill>
                <a:effectLst>
                  <a:outerShdw blurRad="50800" dist="38100" dir="2700000" algn="tl" rotWithShape="0">
                    <a:prstClr val="black">
                      <a:alpha val="40000"/>
                    </a:prstClr>
                  </a:outerShdw>
                </a:effectLst>
                <a:ea typeface="Times New Roman"/>
                <a:cs typeface="Arial"/>
              </a:rPr>
              <a:t>Conversion</a:t>
            </a:r>
            <a:r>
              <a:rPr lang="uk-UA" b="1" dirty="0">
                <a:latin typeface="Times New Roman"/>
                <a:ea typeface="Times New Roman"/>
              </a:rPr>
              <a:t/>
            </a:r>
            <a:br>
              <a:rPr lang="uk-UA" b="1" dirty="0">
                <a:latin typeface="Times New Roman"/>
                <a:ea typeface="Times New Roman"/>
              </a:rPr>
            </a:br>
            <a:endParaRPr lang="uk-UA" b="1" dirty="0"/>
          </a:p>
        </p:txBody>
      </p:sp>
      <p:sp>
        <p:nvSpPr>
          <p:cNvPr id="3" name="Объект 2"/>
          <p:cNvSpPr>
            <a:spLocks noGrp="1"/>
          </p:cNvSpPr>
          <p:nvPr>
            <p:ph idx="1"/>
          </p:nvPr>
        </p:nvSpPr>
        <p:spPr>
          <a:xfrm>
            <a:off x="467544" y="1052736"/>
            <a:ext cx="8229600" cy="5184576"/>
          </a:xfrm>
        </p:spPr>
        <p:txBody>
          <a:bodyPr/>
          <a:lstStyle/>
          <a:p>
            <a:pPr marL="0" indent="0" algn="just">
              <a:spcAft>
                <a:spcPts val="0"/>
              </a:spcAft>
              <a:buNone/>
            </a:pPr>
            <a:r>
              <a:rPr lang="en-US" sz="1600" dirty="0">
                <a:ea typeface="Times New Roman"/>
                <a:cs typeface="Arial"/>
              </a:rPr>
              <a:t>PSA Conversion has not been tested and has no precedents in Ukraine.  The legislative basis for this option is also quite ambiguous and underdeveloped.  </a:t>
            </a:r>
            <a:endParaRPr lang="uk-UA" sz="1600" dirty="0">
              <a:ea typeface="Times New Roman"/>
            </a:endParaRPr>
          </a:p>
          <a:p>
            <a:pPr marL="0" indent="0" algn="just">
              <a:spcAft>
                <a:spcPts val="0"/>
              </a:spcAft>
              <a:buNone/>
            </a:pPr>
            <a:r>
              <a:rPr lang="en-US" sz="1600" dirty="0">
                <a:ea typeface="Times New Roman"/>
                <a:cs typeface="Arial"/>
              </a:rPr>
              <a:t> </a:t>
            </a:r>
            <a:endParaRPr lang="uk-UA" sz="1600" dirty="0">
              <a:ea typeface="Times New Roman"/>
            </a:endParaRPr>
          </a:p>
          <a:p>
            <a:pPr marL="0" indent="0" algn="just">
              <a:spcAft>
                <a:spcPts val="0"/>
              </a:spcAft>
              <a:buNone/>
            </a:pPr>
            <a:r>
              <a:rPr lang="en-US" sz="1600" dirty="0">
                <a:ea typeface="Times New Roman"/>
                <a:cs typeface="Arial"/>
              </a:rPr>
              <a:t>Selected key legal issues and risks have emerged in practice during consideration of the pending PSA Conversion projects:</a:t>
            </a:r>
            <a:endParaRPr lang="uk-UA" sz="1600" dirty="0">
              <a:ea typeface="Times New Roman"/>
            </a:endParaRPr>
          </a:p>
          <a:p>
            <a:pPr marL="0" indent="0" algn="just">
              <a:spcAft>
                <a:spcPts val="0"/>
              </a:spcAft>
              <a:buNone/>
            </a:pPr>
            <a:r>
              <a:rPr lang="en-US" sz="1600" dirty="0">
                <a:ea typeface="Times New Roman"/>
                <a:cs typeface="Arial"/>
              </a:rPr>
              <a:t> </a:t>
            </a:r>
            <a:endParaRPr lang="uk-UA" sz="1600" dirty="0">
              <a:ea typeface="Times New Roman"/>
            </a:endParaRPr>
          </a:p>
          <a:p>
            <a:pPr lvl="0" algn="just">
              <a:spcAft>
                <a:spcPts val="0"/>
              </a:spcAft>
              <a:buFont typeface="Wingdings"/>
              <a:buChar char=""/>
            </a:pPr>
            <a:r>
              <a:rPr lang="en-US" sz="1600" dirty="0">
                <a:ea typeface="Times New Roman"/>
                <a:cs typeface="Arial"/>
              </a:rPr>
              <a:t>Inclusion of an investor into PSA Conversion in case the License Holder is a third party. “Multilateral” PSAs.</a:t>
            </a:r>
            <a:endParaRPr lang="uk-UA" sz="1600" dirty="0">
              <a:ea typeface="Times New Roman"/>
            </a:endParaRPr>
          </a:p>
          <a:p>
            <a:pPr lvl="0" algn="just">
              <a:spcAft>
                <a:spcPts val="0"/>
              </a:spcAft>
              <a:buFont typeface="Wingdings"/>
              <a:buChar char=""/>
            </a:pPr>
            <a:r>
              <a:rPr lang="en-US" sz="1600" dirty="0">
                <a:ea typeface="Times New Roman"/>
                <a:cs typeface="Arial"/>
              </a:rPr>
              <a:t>Qualification requirements to the investor: confusion as to which of them apply to the investor in the PSA Conversion. </a:t>
            </a:r>
            <a:endParaRPr lang="uk-UA" sz="1600" dirty="0">
              <a:ea typeface="Times New Roman"/>
            </a:endParaRPr>
          </a:p>
          <a:p>
            <a:pPr lvl="0" algn="just">
              <a:spcAft>
                <a:spcPts val="0"/>
              </a:spcAft>
              <a:buFont typeface="Wingdings"/>
              <a:buChar char=""/>
            </a:pPr>
            <a:r>
              <a:rPr lang="en-US" sz="1600" dirty="0">
                <a:ea typeface="Times New Roman"/>
                <a:cs typeface="Arial"/>
              </a:rPr>
              <a:t>Parent Guarantee in case the investor is entering the PSA through an SPV.</a:t>
            </a:r>
            <a:endParaRPr lang="uk-UA" sz="1600" dirty="0">
              <a:ea typeface="Times New Roman"/>
            </a:endParaRPr>
          </a:p>
          <a:p>
            <a:pPr lvl="0" algn="just">
              <a:spcAft>
                <a:spcPts val="0"/>
              </a:spcAft>
              <a:buFont typeface="Wingdings"/>
              <a:buChar char=""/>
            </a:pPr>
            <a:r>
              <a:rPr lang="en-US" sz="1600" dirty="0">
                <a:ea typeface="Times New Roman"/>
                <a:cs typeface="Arial"/>
              </a:rPr>
              <a:t> Carry of local License Holders by investors.</a:t>
            </a:r>
            <a:endParaRPr lang="uk-UA" sz="1600" dirty="0">
              <a:ea typeface="Times New Roman"/>
            </a:endParaRPr>
          </a:p>
          <a:p>
            <a:pPr lvl="0" algn="just">
              <a:spcAft>
                <a:spcPts val="0"/>
              </a:spcAft>
              <a:buFont typeface="Wingdings"/>
              <a:buChar char=""/>
            </a:pPr>
            <a:r>
              <a:rPr lang="en-US" sz="1600" dirty="0">
                <a:ea typeface="Times New Roman"/>
              </a:rPr>
              <a:t>Protections and immunities available under the law to </a:t>
            </a:r>
            <a:r>
              <a:rPr lang="en-US" sz="1600" dirty="0">
                <a:ea typeface="Times New Roman"/>
                <a:cs typeface="Arial"/>
              </a:rPr>
              <a:t>local License Holders, which are </a:t>
            </a:r>
            <a:r>
              <a:rPr lang="en-US" sz="1600" dirty="0">
                <a:ea typeface="Times New Roman"/>
              </a:rPr>
              <a:t>State-Owned Companies</a:t>
            </a:r>
            <a:endParaRPr lang="uk-UA" sz="1600" dirty="0">
              <a:ea typeface="Times New Roman"/>
            </a:endParaRPr>
          </a:p>
          <a:p>
            <a:pPr lvl="0" algn="just">
              <a:spcAft>
                <a:spcPts val="0"/>
              </a:spcAft>
              <a:buFont typeface="Wingdings"/>
              <a:buChar char=""/>
            </a:pPr>
            <a:r>
              <a:rPr lang="en-US" sz="1600" dirty="0">
                <a:ea typeface="Times New Roman"/>
                <a:cs typeface="Arial"/>
              </a:rPr>
              <a:t>Joint and several liability of all non-State parties to the PSA.</a:t>
            </a:r>
            <a:endParaRPr lang="uk-UA" sz="1600" dirty="0">
              <a:ea typeface="Times New Roman"/>
            </a:endParaRPr>
          </a:p>
          <a:p>
            <a:pPr lvl="0" algn="just">
              <a:spcAft>
                <a:spcPts val="0"/>
              </a:spcAft>
              <a:buFont typeface="Wingdings"/>
              <a:buChar char=""/>
            </a:pPr>
            <a:r>
              <a:rPr lang="en-US" sz="1600" dirty="0">
                <a:ea typeface="Times New Roman"/>
                <a:cs typeface="Arial"/>
              </a:rPr>
              <a:t>Difficulties combining several Subsoil Licenses/License Agreements/Work Programs into one PSA License.  Can there be changes in the original terms and conditions?</a:t>
            </a:r>
            <a:endParaRPr lang="uk-UA" sz="1600" dirty="0">
              <a:ea typeface="Times New Roman"/>
            </a:endParaRPr>
          </a:p>
          <a:p>
            <a:pPr lvl="0" algn="just">
              <a:spcAft>
                <a:spcPts val="0"/>
              </a:spcAft>
              <a:buFont typeface="Wingdings"/>
              <a:buChar char=""/>
            </a:pPr>
            <a:r>
              <a:rPr lang="en-US" sz="1600" dirty="0">
                <a:ea typeface="Times New Roman"/>
                <a:cs typeface="Arial"/>
              </a:rPr>
              <a:t>The </a:t>
            </a:r>
            <a:r>
              <a:rPr lang="en-US" sz="1600" dirty="0">
                <a:ea typeface="Times New Roman"/>
              </a:rPr>
              <a:t>risks of the defects in the existing Subsoil License negatively affecting the new PSA Subsoil License.</a:t>
            </a:r>
            <a:endParaRPr lang="uk-UA" sz="1600" dirty="0">
              <a:ea typeface="Times New Roman"/>
            </a:endParaRPr>
          </a:p>
          <a:p>
            <a:pPr marL="0" indent="0">
              <a:buNone/>
            </a:pPr>
            <a:endParaRPr lang="uk-UA" dirty="0"/>
          </a:p>
        </p:txBody>
      </p:sp>
      <p:sp>
        <p:nvSpPr>
          <p:cNvPr id="4" name="Номер слайда 3"/>
          <p:cNvSpPr>
            <a:spLocks noGrp="1"/>
          </p:cNvSpPr>
          <p:nvPr>
            <p:ph type="sldNum" sz="quarter" idx="12"/>
          </p:nvPr>
        </p:nvSpPr>
        <p:spPr/>
        <p:txBody>
          <a:bodyPr/>
          <a:lstStyle/>
          <a:p>
            <a:pPr>
              <a:defRPr/>
            </a:pPr>
            <a:fld id="{3C35AB34-6943-4135-915A-ADA8CC4DB549}" type="slidenum">
              <a:rPr lang="uk-UA" smtClean="0"/>
              <a:pPr>
                <a:defRPr/>
              </a:pPr>
              <a:t>8</a:t>
            </a:fld>
            <a:endParaRPr lang="uk-UA"/>
          </a:p>
        </p:txBody>
      </p:sp>
    </p:spTree>
    <p:extLst>
      <p:ext uri="{BB962C8B-B14F-4D97-AF65-F5344CB8AC3E}">
        <p14:creationId xmlns:p14="http://schemas.microsoft.com/office/powerpoint/2010/main" val="19963754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1"/>
          <p:cNvSpPr>
            <a:spLocks noGrp="1"/>
          </p:cNvSpPr>
          <p:nvPr>
            <p:ph type="title"/>
          </p:nvPr>
        </p:nvSpPr>
        <p:spPr>
          <a:xfrm>
            <a:off x="357188" y="357188"/>
            <a:ext cx="3900487" cy="3500437"/>
          </a:xfrm>
        </p:spPr>
        <p:txBody>
          <a:bodyPr/>
          <a:lstStyle/>
          <a:p>
            <a:pPr algn="l" eaLnBrk="1" hangingPunct="1"/>
            <a:r>
              <a:rPr lang="en-US" sz="3600" dirty="0" smtClean="0">
                <a:solidFill>
                  <a:schemeClr val="accent1"/>
                </a:solidFill>
                <a:effectLst>
                  <a:outerShdw blurRad="50800" dist="38100" dir="2700000" algn="tl" rotWithShape="0">
                    <a:prstClr val="black">
                      <a:alpha val="40000"/>
                    </a:prstClr>
                  </a:outerShdw>
                </a:effectLst>
              </a:rPr>
              <a:t>Thank you!</a:t>
            </a:r>
            <a:endParaRPr lang="uk-UA" sz="3600" dirty="0" smtClean="0">
              <a:solidFill>
                <a:schemeClr val="accent1"/>
              </a:solidFill>
              <a:effectLst>
                <a:outerShdw blurRad="50800" dist="38100" dir="2700000" algn="tl" rotWithShape="0">
                  <a:prstClr val="black">
                    <a:alpha val="40000"/>
                  </a:prstClr>
                </a:outerShdw>
              </a:effectLst>
            </a:endParaRPr>
          </a:p>
        </p:txBody>
      </p:sp>
      <p:sp>
        <p:nvSpPr>
          <p:cNvPr id="8195" name="Содержимое 3"/>
          <p:cNvSpPr>
            <a:spLocks noGrp="1"/>
          </p:cNvSpPr>
          <p:nvPr>
            <p:ph sz="half" idx="4294967295"/>
          </p:nvPr>
        </p:nvSpPr>
        <p:spPr>
          <a:xfrm>
            <a:off x="6715125" y="1428750"/>
            <a:ext cx="2428875" cy="4697413"/>
          </a:xfrm>
        </p:spPr>
        <p:txBody>
          <a:bodyPr/>
          <a:lstStyle/>
          <a:p>
            <a:pPr algn="just" eaLnBrk="1" hangingPunct="1">
              <a:buFont typeface="Arial" charset="0"/>
              <a:buNone/>
            </a:pPr>
            <a:r>
              <a:rPr lang="en-US" smtClean="0"/>
              <a:t>	</a:t>
            </a:r>
            <a:endParaRPr lang="uk-UA" smtClean="0"/>
          </a:p>
        </p:txBody>
      </p:sp>
      <p:pic>
        <p:nvPicPr>
          <p:cNvPr id="8196" name="Picture 4"/>
          <p:cNvPicPr>
            <a:picLocks noChangeAspect="1" noChangeArrowheads="1"/>
          </p:cNvPicPr>
          <p:nvPr/>
        </p:nvPicPr>
        <p:blipFill>
          <a:blip r:embed="rId3" cstate="print"/>
          <a:srcRect/>
          <a:stretch>
            <a:fillRect/>
          </a:stretch>
        </p:blipFill>
        <p:spPr bwMode="auto">
          <a:xfrm>
            <a:off x="7072313" y="1571625"/>
            <a:ext cx="1747837" cy="4265613"/>
          </a:xfrm>
          <a:prstGeom prst="rect">
            <a:avLst/>
          </a:prstGeom>
          <a:noFill/>
          <a:ln w="9525">
            <a:noFill/>
            <a:miter lim="800000"/>
            <a:headEnd/>
            <a:tailEnd/>
          </a:ln>
        </p:spPr>
      </p:pic>
      <p:sp>
        <p:nvSpPr>
          <p:cNvPr id="5" name="Номер слайда 4"/>
          <p:cNvSpPr>
            <a:spLocks noGrp="1"/>
          </p:cNvSpPr>
          <p:nvPr>
            <p:ph type="sldNum" sz="quarter" idx="12"/>
          </p:nvPr>
        </p:nvSpPr>
        <p:spPr/>
        <p:txBody>
          <a:bodyPr/>
          <a:lstStyle/>
          <a:p>
            <a:pPr>
              <a:defRPr/>
            </a:pPr>
            <a:fld id="{59B2AB96-A1B5-43DD-A435-AF09BE8FEA22}" type="slidenum">
              <a:rPr lang="uk-UA" smtClean="0"/>
              <a:pPr>
                <a:defRPr/>
              </a:pPr>
              <a:t>9</a:t>
            </a:fld>
            <a:endParaRPr lang="uk-UA"/>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1378</TotalTime>
  <Words>681</Words>
  <Application>Microsoft Office PowerPoint</Application>
  <PresentationFormat>On-screen Show (4:3)</PresentationFormat>
  <Paragraphs>80</Paragraphs>
  <Slides>9</Slides>
  <Notes>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SimSun</vt:lpstr>
      <vt:lpstr>Arial</vt:lpstr>
      <vt:lpstr>Calibri</vt:lpstr>
      <vt:lpstr>Constantia</vt:lpstr>
      <vt:lpstr>Helvetica</vt:lpstr>
      <vt:lpstr>Helvetica-Bold</vt:lpstr>
      <vt:lpstr>Times New Roman</vt:lpstr>
      <vt:lpstr>Wingdings</vt:lpstr>
      <vt:lpstr>Тема Office</vt:lpstr>
      <vt:lpstr>Legal Framework for Upstream Activities in Ukraine</vt:lpstr>
      <vt:lpstr> Latest developments in the legal regime for the upstream activities (conventional and unconventional resources) </vt:lpstr>
      <vt:lpstr>Changes in the Licensing Regime and regulatory bodies  </vt:lpstr>
      <vt:lpstr>   Production Sharing Agreements (“PSA”) Regime: update on the adopted and pending legislation  </vt:lpstr>
      <vt:lpstr>Legal instruments for investing in Ukraine’s upstream sector: conversion of existing Subsoil Licenses into Production Sharing Agreements (PSA Conversion)  </vt:lpstr>
      <vt:lpstr>PSA Conversion Procedure for Multilateral PSAs</vt:lpstr>
      <vt:lpstr>PSA Conversion Procedure for Multilateral PSAs </vt:lpstr>
      <vt:lpstr>Selected key legal issues and risks in considering  PSA Conversion </vt:lpstr>
      <vt:lpstr>Thank you!</vt:lpstr>
    </vt:vector>
  </TitlesOfParts>
  <Company>ULG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CORPORATE TAX PLANNING</dc:title>
  <dc:creator>Olena.Zolotarevska</dc:creator>
  <cp:lastModifiedBy>Irina Paliashvili</cp:lastModifiedBy>
  <cp:revision>251</cp:revision>
  <dcterms:created xsi:type="dcterms:W3CDTF">2012-08-06T12:49:07Z</dcterms:created>
  <dcterms:modified xsi:type="dcterms:W3CDTF">2013-10-28T15:01:39Z</dcterms:modified>
</cp:coreProperties>
</file>